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47"/>
  </p:notesMasterIdLst>
  <p:handoutMasterIdLst>
    <p:handoutMasterId r:id="rId48"/>
  </p:handoutMasterIdLst>
  <p:sldIdLst>
    <p:sldId id="331" r:id="rId3"/>
    <p:sldId id="332" r:id="rId4"/>
    <p:sldId id="333" r:id="rId5"/>
    <p:sldId id="343" r:id="rId6"/>
    <p:sldId id="341" r:id="rId7"/>
    <p:sldId id="344" r:id="rId8"/>
    <p:sldId id="382" r:id="rId9"/>
    <p:sldId id="347" r:id="rId10"/>
    <p:sldId id="345" r:id="rId11"/>
    <p:sldId id="346" r:id="rId12"/>
    <p:sldId id="334" r:id="rId13"/>
    <p:sldId id="264" r:id="rId14"/>
    <p:sldId id="335" r:id="rId15"/>
    <p:sldId id="336" r:id="rId16"/>
    <p:sldId id="383" r:id="rId17"/>
    <p:sldId id="384" r:id="rId18"/>
    <p:sldId id="385" r:id="rId19"/>
    <p:sldId id="351" r:id="rId20"/>
    <p:sldId id="352" r:id="rId21"/>
    <p:sldId id="381" r:id="rId22"/>
    <p:sldId id="318" r:id="rId23"/>
    <p:sldId id="375" r:id="rId24"/>
    <p:sldId id="376" r:id="rId25"/>
    <p:sldId id="378" r:id="rId26"/>
    <p:sldId id="355" r:id="rId27"/>
    <p:sldId id="356" r:id="rId28"/>
    <p:sldId id="357" r:id="rId29"/>
    <p:sldId id="359" r:id="rId30"/>
    <p:sldId id="360" r:id="rId31"/>
    <p:sldId id="369" r:id="rId32"/>
    <p:sldId id="350" r:id="rId33"/>
    <p:sldId id="353" r:id="rId34"/>
    <p:sldId id="354" r:id="rId35"/>
    <p:sldId id="370" r:id="rId36"/>
    <p:sldId id="379" r:id="rId37"/>
    <p:sldId id="372" r:id="rId38"/>
    <p:sldId id="373" r:id="rId39"/>
    <p:sldId id="363" r:id="rId40"/>
    <p:sldId id="364" r:id="rId41"/>
    <p:sldId id="365" r:id="rId42"/>
    <p:sldId id="367" r:id="rId43"/>
    <p:sldId id="380" r:id="rId44"/>
    <p:sldId id="368" r:id="rId45"/>
    <p:sldId id="371" r:id="rId46"/>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 id="2" name="賴右軒" initials="賴右軒" lastIdx="1" clrIdx="1">
    <p:extLst>
      <p:ext uri="{19B8F6BF-5375-455C-9EA6-DF929625EA0E}">
        <p15:presenceInfo xmlns:p15="http://schemas.microsoft.com/office/powerpoint/2012/main" userId="c2c31be7567edb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08010"/>
    <a:srgbClr val="272822"/>
    <a:srgbClr val="686877"/>
    <a:srgbClr val="FBFBFB"/>
    <a:srgbClr val="0000FF"/>
    <a:srgbClr val="F7F7F7"/>
    <a:srgbClr val="F6F6F6"/>
    <a:srgbClr val="FF660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79412" autoAdjust="0"/>
  </p:normalViewPr>
  <p:slideViewPr>
    <p:cSldViewPr>
      <p:cViewPr varScale="1">
        <p:scale>
          <a:sx n="67" d="100"/>
          <a:sy n="67" d="100"/>
        </p:scale>
        <p:origin x="2064" y="67"/>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706"/>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603475-7CCE-4A41-8EEC-5E050E54E386}" type="datetimeFigureOut">
              <a:rPr lang="zh-TW" altLang="en-US" smtClean="0"/>
              <a:t>2022/8/27</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69B355-3FEC-49A2-8C66-5740A23AF9E8}" type="slidenum">
              <a:rPr lang="zh-TW" altLang="en-US" smtClean="0"/>
              <a:t>‹#›</a:t>
            </a:fld>
            <a:endParaRPr lang="zh-TW" altLang="en-US"/>
          </a:p>
        </p:txBody>
      </p:sp>
    </p:spTree>
    <p:extLst>
      <p:ext uri="{BB962C8B-B14F-4D97-AF65-F5344CB8AC3E}">
        <p14:creationId xmlns:p14="http://schemas.microsoft.com/office/powerpoint/2010/main" val="96373753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691AD2-9BB2-4843-9F36-B02CE7F965F6}" type="datetimeFigureOut">
              <a:rPr lang="zh-TW" altLang="en-US" smtClean="0"/>
              <a:t>2022/8/27</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3DD6FD-E7BE-4AE3-92E2-D522548CA89D}" type="slidenum">
              <a:rPr lang="zh-TW" altLang="en-US" smtClean="0"/>
              <a:t>‹#›</a:t>
            </a:fld>
            <a:endParaRPr lang="zh-TW" altLang="en-US"/>
          </a:p>
        </p:txBody>
      </p:sp>
    </p:spTree>
    <p:extLst>
      <p:ext uri="{BB962C8B-B14F-4D97-AF65-F5344CB8AC3E}">
        <p14:creationId xmlns:p14="http://schemas.microsoft.com/office/powerpoint/2010/main" val="7585892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10"/>
          </p:nvPr>
        </p:nvSpPr>
        <p:spPr/>
        <p:txBody>
          <a:bodyPr/>
          <a:lstStyle/>
          <a:p>
            <a:fld id="{FC3DD6FD-E7BE-4AE3-92E2-D522548CA89D}" type="slidenum">
              <a:rPr lang="zh-TW" altLang="en-US" smtClean="0"/>
              <a:t>1</a:t>
            </a:fld>
            <a:endParaRPr lang="zh-TW" altLang="en-US"/>
          </a:p>
        </p:txBody>
      </p:sp>
    </p:spTree>
    <p:extLst>
      <p:ext uri="{BB962C8B-B14F-4D97-AF65-F5344CB8AC3E}">
        <p14:creationId xmlns:p14="http://schemas.microsoft.com/office/powerpoint/2010/main" val="3787692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3DD6FD-E7BE-4AE3-92E2-D522548CA89D}" type="slidenum">
              <a:rPr lang="zh-TW" altLang="en-US" smtClean="0"/>
              <a:t>11</a:t>
            </a:fld>
            <a:endParaRPr lang="zh-TW" altLang="en-US"/>
          </a:p>
        </p:txBody>
      </p:sp>
    </p:spTree>
    <p:extLst>
      <p:ext uri="{BB962C8B-B14F-4D97-AF65-F5344CB8AC3E}">
        <p14:creationId xmlns:p14="http://schemas.microsoft.com/office/powerpoint/2010/main" val="2294577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3DD6FD-E7BE-4AE3-92E2-D522548CA89D}" type="slidenum">
              <a:rPr lang="zh-TW" altLang="en-US" smtClean="0"/>
              <a:t>12</a:t>
            </a:fld>
            <a:endParaRPr lang="zh-TW" altLang="en-US"/>
          </a:p>
        </p:txBody>
      </p:sp>
    </p:spTree>
    <p:extLst>
      <p:ext uri="{BB962C8B-B14F-4D97-AF65-F5344CB8AC3E}">
        <p14:creationId xmlns:p14="http://schemas.microsoft.com/office/powerpoint/2010/main" val="1357884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3DD6FD-E7BE-4AE3-92E2-D522548CA89D}" type="slidenum">
              <a:rPr lang="zh-TW" altLang="en-US" smtClean="0"/>
              <a:t>13</a:t>
            </a:fld>
            <a:endParaRPr lang="zh-TW" altLang="en-US"/>
          </a:p>
        </p:txBody>
      </p:sp>
    </p:spTree>
    <p:extLst>
      <p:ext uri="{BB962C8B-B14F-4D97-AF65-F5344CB8AC3E}">
        <p14:creationId xmlns:p14="http://schemas.microsoft.com/office/powerpoint/2010/main" val="2682973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3DD6FD-E7BE-4AE3-92E2-D522548CA89D}" type="slidenum">
              <a:rPr lang="zh-TW" altLang="en-US" smtClean="0"/>
              <a:t>14</a:t>
            </a:fld>
            <a:endParaRPr lang="zh-TW" altLang="en-US"/>
          </a:p>
        </p:txBody>
      </p:sp>
    </p:spTree>
    <p:extLst>
      <p:ext uri="{BB962C8B-B14F-4D97-AF65-F5344CB8AC3E}">
        <p14:creationId xmlns:p14="http://schemas.microsoft.com/office/powerpoint/2010/main" val="1191013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3DD6FD-E7BE-4AE3-92E2-D522548CA89D}" type="slidenum">
              <a:rPr lang="zh-TW" altLang="en-US" smtClean="0"/>
              <a:t>18</a:t>
            </a:fld>
            <a:endParaRPr lang="zh-TW" altLang="en-US"/>
          </a:p>
        </p:txBody>
      </p:sp>
    </p:spTree>
    <p:extLst>
      <p:ext uri="{BB962C8B-B14F-4D97-AF65-F5344CB8AC3E}">
        <p14:creationId xmlns:p14="http://schemas.microsoft.com/office/powerpoint/2010/main" val="2080228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3DD6FD-E7BE-4AE3-92E2-D522548CA89D}" type="slidenum">
              <a:rPr lang="zh-TW" altLang="en-US" smtClean="0"/>
              <a:t>19</a:t>
            </a:fld>
            <a:endParaRPr lang="zh-TW" altLang="en-US"/>
          </a:p>
        </p:txBody>
      </p:sp>
    </p:spTree>
    <p:extLst>
      <p:ext uri="{BB962C8B-B14F-4D97-AF65-F5344CB8AC3E}">
        <p14:creationId xmlns:p14="http://schemas.microsoft.com/office/powerpoint/2010/main" val="2089904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投影片編號版面配置區 3"/>
          <p:cNvSpPr>
            <a:spLocks noGrp="1"/>
          </p:cNvSpPr>
          <p:nvPr>
            <p:ph type="sldNum" sz="quarter" idx="10"/>
          </p:nvPr>
        </p:nvSpPr>
        <p:spPr/>
        <p:txBody>
          <a:bodyPr/>
          <a:lstStyle/>
          <a:p>
            <a:fld id="{FC3DD6FD-E7BE-4AE3-92E2-D522548CA89D}" type="slidenum">
              <a:rPr lang="zh-TW" altLang="en-US" smtClean="0"/>
              <a:t>20</a:t>
            </a:fld>
            <a:endParaRPr lang="zh-TW" altLang="en-US"/>
          </a:p>
        </p:txBody>
      </p:sp>
    </p:spTree>
    <p:extLst>
      <p:ext uri="{BB962C8B-B14F-4D97-AF65-F5344CB8AC3E}">
        <p14:creationId xmlns:p14="http://schemas.microsoft.com/office/powerpoint/2010/main" val="164159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投影片編號版面配置區 3"/>
          <p:cNvSpPr>
            <a:spLocks noGrp="1"/>
          </p:cNvSpPr>
          <p:nvPr>
            <p:ph type="sldNum" sz="quarter" idx="10"/>
          </p:nvPr>
        </p:nvSpPr>
        <p:spPr/>
        <p:txBody>
          <a:bodyPr/>
          <a:lstStyle/>
          <a:p>
            <a:fld id="{FC3DD6FD-E7BE-4AE3-92E2-D522548CA89D}" type="slidenum">
              <a:rPr lang="zh-TW" altLang="en-US" smtClean="0"/>
              <a:t>21</a:t>
            </a:fld>
            <a:endParaRPr lang="zh-TW" altLang="en-US"/>
          </a:p>
        </p:txBody>
      </p:sp>
    </p:spTree>
    <p:extLst>
      <p:ext uri="{BB962C8B-B14F-4D97-AF65-F5344CB8AC3E}">
        <p14:creationId xmlns:p14="http://schemas.microsoft.com/office/powerpoint/2010/main" val="1163638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FC3DD6FD-E7BE-4AE3-92E2-D522548CA89D}" type="slidenum">
              <a:rPr lang="zh-TW" altLang="en-US" smtClean="0"/>
              <a:t>22</a:t>
            </a:fld>
            <a:endParaRPr lang="zh-TW" altLang="en-US"/>
          </a:p>
        </p:txBody>
      </p:sp>
    </p:spTree>
    <p:extLst>
      <p:ext uri="{BB962C8B-B14F-4D97-AF65-F5344CB8AC3E}">
        <p14:creationId xmlns:p14="http://schemas.microsoft.com/office/powerpoint/2010/main" val="2006740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FC3DD6FD-E7BE-4AE3-92E2-D522548CA89D}" type="slidenum">
              <a:rPr lang="zh-TW" altLang="en-US" smtClean="0"/>
              <a:t>23</a:t>
            </a:fld>
            <a:endParaRPr lang="zh-TW" altLang="en-US"/>
          </a:p>
        </p:txBody>
      </p:sp>
    </p:spTree>
    <p:extLst>
      <p:ext uri="{BB962C8B-B14F-4D97-AF65-F5344CB8AC3E}">
        <p14:creationId xmlns:p14="http://schemas.microsoft.com/office/powerpoint/2010/main" val="2253803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3DD6FD-E7BE-4AE3-92E2-D522548CA89D}" type="slidenum">
              <a:rPr lang="zh-TW" altLang="en-US" smtClean="0"/>
              <a:t>2</a:t>
            </a:fld>
            <a:endParaRPr lang="zh-TW" altLang="en-US"/>
          </a:p>
        </p:txBody>
      </p:sp>
    </p:spTree>
    <p:extLst>
      <p:ext uri="{BB962C8B-B14F-4D97-AF65-F5344CB8AC3E}">
        <p14:creationId xmlns:p14="http://schemas.microsoft.com/office/powerpoint/2010/main" val="1526390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投影片編號版面配置區 3"/>
          <p:cNvSpPr>
            <a:spLocks noGrp="1"/>
          </p:cNvSpPr>
          <p:nvPr>
            <p:ph type="sldNum" sz="quarter" idx="10"/>
          </p:nvPr>
        </p:nvSpPr>
        <p:spPr/>
        <p:txBody>
          <a:bodyPr/>
          <a:lstStyle/>
          <a:p>
            <a:fld id="{FC3DD6FD-E7BE-4AE3-92E2-D522548CA89D}" type="slidenum">
              <a:rPr lang="zh-TW" altLang="en-US" smtClean="0"/>
              <a:t>24</a:t>
            </a:fld>
            <a:endParaRPr lang="zh-TW" altLang="en-US"/>
          </a:p>
        </p:txBody>
      </p:sp>
    </p:spTree>
    <p:extLst>
      <p:ext uri="{BB962C8B-B14F-4D97-AF65-F5344CB8AC3E}">
        <p14:creationId xmlns:p14="http://schemas.microsoft.com/office/powerpoint/2010/main" val="2747596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FC3DD6FD-E7BE-4AE3-92E2-D522548CA89D}" type="slidenum">
              <a:rPr lang="zh-TW" altLang="en-US" smtClean="0"/>
              <a:t>25</a:t>
            </a:fld>
            <a:endParaRPr lang="zh-TW" altLang="en-US"/>
          </a:p>
        </p:txBody>
      </p:sp>
    </p:spTree>
    <p:extLst>
      <p:ext uri="{BB962C8B-B14F-4D97-AF65-F5344CB8AC3E}">
        <p14:creationId xmlns:p14="http://schemas.microsoft.com/office/powerpoint/2010/main" val="3407200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FC3DD6FD-E7BE-4AE3-92E2-D522548CA89D}" type="slidenum">
              <a:rPr lang="zh-TW" altLang="en-US" smtClean="0"/>
              <a:t>26</a:t>
            </a:fld>
            <a:endParaRPr lang="zh-TW" altLang="en-US"/>
          </a:p>
        </p:txBody>
      </p:sp>
    </p:spTree>
    <p:extLst>
      <p:ext uri="{BB962C8B-B14F-4D97-AF65-F5344CB8AC3E}">
        <p14:creationId xmlns:p14="http://schemas.microsoft.com/office/powerpoint/2010/main" val="2522712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3DD6FD-E7BE-4AE3-92E2-D522548CA89D}" type="slidenum">
              <a:rPr lang="zh-TW" altLang="en-US" smtClean="0"/>
              <a:t>27</a:t>
            </a:fld>
            <a:endParaRPr lang="zh-TW" altLang="en-US"/>
          </a:p>
        </p:txBody>
      </p:sp>
    </p:spTree>
    <p:extLst>
      <p:ext uri="{BB962C8B-B14F-4D97-AF65-F5344CB8AC3E}">
        <p14:creationId xmlns:p14="http://schemas.microsoft.com/office/powerpoint/2010/main" val="3765219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3DD6FD-E7BE-4AE3-92E2-D522548CA89D}" type="slidenum">
              <a:rPr lang="zh-TW" altLang="en-US" smtClean="0"/>
              <a:t>28</a:t>
            </a:fld>
            <a:endParaRPr lang="zh-TW" altLang="en-US"/>
          </a:p>
        </p:txBody>
      </p:sp>
    </p:spTree>
    <p:extLst>
      <p:ext uri="{BB962C8B-B14F-4D97-AF65-F5344CB8AC3E}">
        <p14:creationId xmlns:p14="http://schemas.microsoft.com/office/powerpoint/2010/main" val="4555261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FC3DD6FD-E7BE-4AE3-92E2-D522548CA89D}" type="slidenum">
              <a:rPr lang="zh-TW" altLang="en-US" smtClean="0"/>
              <a:t>29</a:t>
            </a:fld>
            <a:endParaRPr lang="zh-TW" altLang="en-US"/>
          </a:p>
        </p:txBody>
      </p:sp>
    </p:spTree>
    <p:extLst>
      <p:ext uri="{BB962C8B-B14F-4D97-AF65-F5344CB8AC3E}">
        <p14:creationId xmlns:p14="http://schemas.microsoft.com/office/powerpoint/2010/main" val="37478245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3DD6FD-E7BE-4AE3-92E2-D522548CA89D}" type="slidenum">
              <a:rPr lang="zh-TW" altLang="en-US" smtClean="0"/>
              <a:t>30</a:t>
            </a:fld>
            <a:endParaRPr lang="zh-TW" altLang="en-US"/>
          </a:p>
        </p:txBody>
      </p:sp>
    </p:spTree>
    <p:extLst>
      <p:ext uri="{BB962C8B-B14F-4D97-AF65-F5344CB8AC3E}">
        <p14:creationId xmlns:p14="http://schemas.microsoft.com/office/powerpoint/2010/main" val="4036489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FC3DD6FD-E7BE-4AE3-92E2-D522548CA89D}" type="slidenum">
              <a:rPr lang="zh-TW" altLang="en-US" smtClean="0"/>
              <a:t>31</a:t>
            </a:fld>
            <a:endParaRPr lang="zh-TW" altLang="en-US"/>
          </a:p>
        </p:txBody>
      </p:sp>
    </p:spTree>
    <p:extLst>
      <p:ext uri="{BB962C8B-B14F-4D97-AF65-F5344CB8AC3E}">
        <p14:creationId xmlns:p14="http://schemas.microsoft.com/office/powerpoint/2010/main" val="3222940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3DD6FD-E7BE-4AE3-92E2-D522548CA89D}" type="slidenum">
              <a:rPr lang="zh-TW" altLang="en-US" smtClean="0"/>
              <a:t>32</a:t>
            </a:fld>
            <a:endParaRPr lang="zh-TW" altLang="en-US"/>
          </a:p>
        </p:txBody>
      </p:sp>
    </p:spTree>
    <p:extLst>
      <p:ext uri="{BB962C8B-B14F-4D97-AF65-F5344CB8AC3E}">
        <p14:creationId xmlns:p14="http://schemas.microsoft.com/office/powerpoint/2010/main" val="1349857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FC3DD6FD-E7BE-4AE3-92E2-D522548CA89D}" type="slidenum">
              <a:rPr lang="zh-TW" altLang="en-US" smtClean="0"/>
              <a:t>33</a:t>
            </a:fld>
            <a:endParaRPr lang="zh-TW" altLang="en-US"/>
          </a:p>
        </p:txBody>
      </p:sp>
    </p:spTree>
    <p:extLst>
      <p:ext uri="{BB962C8B-B14F-4D97-AF65-F5344CB8AC3E}">
        <p14:creationId xmlns:p14="http://schemas.microsoft.com/office/powerpoint/2010/main" val="3528366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FC3DD6FD-E7BE-4AE3-92E2-D522548CA89D}" type="slidenum">
              <a:rPr lang="zh-TW" altLang="en-US" smtClean="0"/>
              <a:t>3</a:t>
            </a:fld>
            <a:endParaRPr lang="zh-TW" altLang="en-US"/>
          </a:p>
        </p:txBody>
      </p:sp>
    </p:spTree>
    <p:extLst>
      <p:ext uri="{BB962C8B-B14F-4D97-AF65-F5344CB8AC3E}">
        <p14:creationId xmlns:p14="http://schemas.microsoft.com/office/powerpoint/2010/main" val="19804982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3DD6FD-E7BE-4AE3-92E2-D522548CA89D}" type="slidenum">
              <a:rPr lang="zh-TW" altLang="en-US" smtClean="0"/>
              <a:t>34</a:t>
            </a:fld>
            <a:endParaRPr lang="zh-TW" altLang="en-US"/>
          </a:p>
        </p:txBody>
      </p:sp>
    </p:spTree>
    <p:extLst>
      <p:ext uri="{BB962C8B-B14F-4D97-AF65-F5344CB8AC3E}">
        <p14:creationId xmlns:p14="http://schemas.microsoft.com/office/powerpoint/2010/main" val="36306951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FC3DD6FD-E7BE-4AE3-92E2-D522548CA89D}" type="slidenum">
              <a:rPr lang="zh-TW" altLang="en-US" smtClean="0"/>
              <a:t>35</a:t>
            </a:fld>
            <a:endParaRPr lang="zh-TW" altLang="en-US"/>
          </a:p>
        </p:txBody>
      </p:sp>
    </p:spTree>
    <p:extLst>
      <p:ext uri="{BB962C8B-B14F-4D97-AF65-F5344CB8AC3E}">
        <p14:creationId xmlns:p14="http://schemas.microsoft.com/office/powerpoint/2010/main" val="36393930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FC3DD6FD-E7BE-4AE3-92E2-D522548CA89D}" type="slidenum">
              <a:rPr lang="zh-TW" altLang="en-US" smtClean="0"/>
              <a:t>36</a:t>
            </a:fld>
            <a:endParaRPr lang="zh-TW" altLang="en-US"/>
          </a:p>
        </p:txBody>
      </p:sp>
    </p:spTree>
    <p:extLst>
      <p:ext uri="{BB962C8B-B14F-4D97-AF65-F5344CB8AC3E}">
        <p14:creationId xmlns:p14="http://schemas.microsoft.com/office/powerpoint/2010/main" val="35905646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FC3DD6FD-E7BE-4AE3-92E2-D522548CA89D}" type="slidenum">
              <a:rPr lang="zh-TW" altLang="en-US" smtClean="0"/>
              <a:t>37</a:t>
            </a:fld>
            <a:endParaRPr lang="zh-TW" altLang="en-US"/>
          </a:p>
        </p:txBody>
      </p:sp>
    </p:spTree>
    <p:extLst>
      <p:ext uri="{BB962C8B-B14F-4D97-AF65-F5344CB8AC3E}">
        <p14:creationId xmlns:p14="http://schemas.microsoft.com/office/powerpoint/2010/main" val="7158130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FC3DD6FD-E7BE-4AE3-92E2-D522548CA89D}" type="slidenum">
              <a:rPr lang="zh-TW" altLang="en-US" smtClean="0"/>
              <a:t>38</a:t>
            </a:fld>
            <a:endParaRPr lang="zh-TW" altLang="en-US"/>
          </a:p>
        </p:txBody>
      </p:sp>
    </p:spTree>
    <p:extLst>
      <p:ext uri="{BB962C8B-B14F-4D97-AF65-F5344CB8AC3E}">
        <p14:creationId xmlns:p14="http://schemas.microsoft.com/office/powerpoint/2010/main" val="2037070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FC3DD6FD-E7BE-4AE3-92E2-D522548CA89D}" type="slidenum">
              <a:rPr lang="zh-TW" altLang="en-US" smtClean="0"/>
              <a:t>39</a:t>
            </a:fld>
            <a:endParaRPr lang="zh-TW" altLang="en-US"/>
          </a:p>
        </p:txBody>
      </p:sp>
    </p:spTree>
    <p:extLst>
      <p:ext uri="{BB962C8B-B14F-4D97-AF65-F5344CB8AC3E}">
        <p14:creationId xmlns:p14="http://schemas.microsoft.com/office/powerpoint/2010/main" val="22761324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3DD6FD-E7BE-4AE3-92E2-D522548CA89D}" type="slidenum">
              <a:rPr lang="zh-TW" altLang="en-US" smtClean="0"/>
              <a:t>40</a:t>
            </a:fld>
            <a:endParaRPr lang="zh-TW" altLang="en-US"/>
          </a:p>
        </p:txBody>
      </p:sp>
    </p:spTree>
    <p:extLst>
      <p:ext uri="{BB962C8B-B14F-4D97-AF65-F5344CB8AC3E}">
        <p14:creationId xmlns:p14="http://schemas.microsoft.com/office/powerpoint/2010/main" val="3804990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3DD6FD-E7BE-4AE3-92E2-D522548CA89D}" type="slidenum">
              <a:rPr lang="zh-TW" altLang="en-US" smtClean="0"/>
              <a:t>41</a:t>
            </a:fld>
            <a:endParaRPr lang="zh-TW" altLang="en-US"/>
          </a:p>
        </p:txBody>
      </p:sp>
    </p:spTree>
    <p:extLst>
      <p:ext uri="{BB962C8B-B14F-4D97-AF65-F5344CB8AC3E}">
        <p14:creationId xmlns:p14="http://schemas.microsoft.com/office/powerpoint/2010/main" val="38825947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3DD6FD-E7BE-4AE3-92E2-D522548CA89D}" type="slidenum">
              <a:rPr lang="zh-TW" altLang="en-US" smtClean="0"/>
              <a:t>42</a:t>
            </a:fld>
            <a:endParaRPr lang="zh-TW" altLang="en-US"/>
          </a:p>
        </p:txBody>
      </p:sp>
    </p:spTree>
    <p:extLst>
      <p:ext uri="{BB962C8B-B14F-4D97-AF65-F5344CB8AC3E}">
        <p14:creationId xmlns:p14="http://schemas.microsoft.com/office/powerpoint/2010/main" val="33795605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3DD6FD-E7BE-4AE3-92E2-D522548CA89D}" type="slidenum">
              <a:rPr lang="zh-TW" altLang="en-US" smtClean="0"/>
              <a:t>43</a:t>
            </a:fld>
            <a:endParaRPr lang="zh-TW" altLang="en-US"/>
          </a:p>
        </p:txBody>
      </p:sp>
    </p:spTree>
    <p:extLst>
      <p:ext uri="{BB962C8B-B14F-4D97-AF65-F5344CB8AC3E}">
        <p14:creationId xmlns:p14="http://schemas.microsoft.com/office/powerpoint/2010/main" val="1106484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endParaRPr lang="zh-TW" altLang="en-US" dirty="0"/>
          </a:p>
        </p:txBody>
      </p:sp>
      <p:sp>
        <p:nvSpPr>
          <p:cNvPr id="4" name="投影片編號版面配置區 3"/>
          <p:cNvSpPr>
            <a:spLocks noGrp="1"/>
          </p:cNvSpPr>
          <p:nvPr>
            <p:ph type="sldNum" sz="quarter" idx="5"/>
          </p:nvPr>
        </p:nvSpPr>
        <p:spPr/>
        <p:txBody>
          <a:bodyPr/>
          <a:lstStyle/>
          <a:p>
            <a:fld id="{FC3DD6FD-E7BE-4AE3-92E2-D522548CA89D}" type="slidenum">
              <a:rPr lang="zh-TW" altLang="en-US" smtClean="0"/>
              <a:t>4</a:t>
            </a:fld>
            <a:endParaRPr lang="zh-TW" altLang="en-US"/>
          </a:p>
        </p:txBody>
      </p:sp>
    </p:spTree>
    <p:extLst>
      <p:ext uri="{BB962C8B-B14F-4D97-AF65-F5344CB8AC3E}">
        <p14:creationId xmlns:p14="http://schemas.microsoft.com/office/powerpoint/2010/main" val="38715980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3DD6FD-E7BE-4AE3-92E2-D522548CA89D}" type="slidenum">
              <a:rPr lang="zh-TW" altLang="en-US" smtClean="0"/>
              <a:t>44</a:t>
            </a:fld>
            <a:endParaRPr lang="zh-TW" altLang="en-US"/>
          </a:p>
        </p:txBody>
      </p:sp>
    </p:spTree>
    <p:extLst>
      <p:ext uri="{BB962C8B-B14F-4D97-AF65-F5344CB8AC3E}">
        <p14:creationId xmlns:p14="http://schemas.microsoft.com/office/powerpoint/2010/main" val="2392334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FC3DD6FD-E7BE-4AE3-92E2-D522548CA89D}" type="slidenum">
              <a:rPr lang="zh-TW" altLang="en-US" smtClean="0"/>
              <a:t>5</a:t>
            </a:fld>
            <a:endParaRPr lang="zh-TW" altLang="en-US"/>
          </a:p>
        </p:txBody>
      </p:sp>
    </p:spTree>
    <p:extLst>
      <p:ext uri="{BB962C8B-B14F-4D97-AF65-F5344CB8AC3E}">
        <p14:creationId xmlns:p14="http://schemas.microsoft.com/office/powerpoint/2010/main" val="3536474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3DD6FD-E7BE-4AE3-92E2-D522548CA89D}" type="slidenum">
              <a:rPr lang="zh-TW" altLang="en-US" smtClean="0"/>
              <a:t>6</a:t>
            </a:fld>
            <a:endParaRPr lang="zh-TW" altLang="en-US"/>
          </a:p>
        </p:txBody>
      </p:sp>
    </p:spTree>
    <p:extLst>
      <p:ext uri="{BB962C8B-B14F-4D97-AF65-F5344CB8AC3E}">
        <p14:creationId xmlns:p14="http://schemas.microsoft.com/office/powerpoint/2010/main" val="2578955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C3DD6FD-E7BE-4AE3-92E2-D522548CA89D}" type="slidenum">
              <a:rPr lang="zh-TW" altLang="en-US" smtClean="0"/>
              <a:t>8</a:t>
            </a:fld>
            <a:endParaRPr lang="zh-TW" altLang="en-US"/>
          </a:p>
        </p:txBody>
      </p:sp>
    </p:spTree>
    <p:extLst>
      <p:ext uri="{BB962C8B-B14F-4D97-AF65-F5344CB8AC3E}">
        <p14:creationId xmlns:p14="http://schemas.microsoft.com/office/powerpoint/2010/main" val="1555133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FC3DD6FD-E7BE-4AE3-92E2-D522548CA89D}" type="slidenum">
              <a:rPr lang="zh-TW" altLang="en-US" smtClean="0"/>
              <a:t>9</a:t>
            </a:fld>
            <a:endParaRPr lang="zh-TW" altLang="en-US"/>
          </a:p>
        </p:txBody>
      </p:sp>
    </p:spTree>
    <p:extLst>
      <p:ext uri="{BB962C8B-B14F-4D97-AF65-F5344CB8AC3E}">
        <p14:creationId xmlns:p14="http://schemas.microsoft.com/office/powerpoint/2010/main" val="1707197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FC3DD6FD-E7BE-4AE3-92E2-D522548CA89D}" type="slidenum">
              <a:rPr lang="zh-TW" altLang="en-US" smtClean="0"/>
              <a:t>10</a:t>
            </a:fld>
            <a:endParaRPr lang="zh-TW" altLang="en-US"/>
          </a:p>
        </p:txBody>
      </p:sp>
    </p:spTree>
    <p:extLst>
      <p:ext uri="{BB962C8B-B14F-4D97-AF65-F5344CB8AC3E}">
        <p14:creationId xmlns:p14="http://schemas.microsoft.com/office/powerpoint/2010/main" val="36119513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4109"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43713"/>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Grp="1" noChangeArrowheads="1"/>
          </p:cNvSpPr>
          <p:nvPr>
            <p:ph type="ctrTitle"/>
          </p:nvPr>
        </p:nvSpPr>
        <p:spPr>
          <a:xfrm>
            <a:off x="2124075" y="2130425"/>
            <a:ext cx="6840538" cy="1470025"/>
          </a:xfrm>
        </p:spPr>
        <p:txBody>
          <a:bodyPr/>
          <a:lstStyle>
            <a:lvl1pPr>
              <a:defRPr/>
            </a:lvl1pPr>
          </a:lstStyle>
          <a:p>
            <a:pPr lvl="0"/>
            <a:r>
              <a:rPr lang="zh-TW" altLang="en-US" noProof="0"/>
              <a:t>按一下以編輯母片標題樣式</a:t>
            </a:r>
          </a:p>
        </p:txBody>
      </p:sp>
      <p:sp>
        <p:nvSpPr>
          <p:cNvPr id="4100" name="Rectangle 4"/>
          <p:cNvSpPr>
            <a:spLocks noGrp="1" noChangeArrowheads="1"/>
          </p:cNvSpPr>
          <p:nvPr>
            <p:ph type="subTitle" idx="1"/>
          </p:nvPr>
        </p:nvSpPr>
        <p:spPr>
          <a:xfrm>
            <a:off x="2843213" y="3860800"/>
            <a:ext cx="6113462" cy="1752600"/>
          </a:xfrm>
        </p:spPr>
        <p:txBody>
          <a:bodyPr/>
          <a:lstStyle>
            <a:lvl1pPr marL="0" indent="0" algn="ctr">
              <a:buFont typeface="Wingdings" pitchFamily="2" charset="2"/>
              <a:buNone/>
              <a:defRPr/>
            </a:lvl1pPr>
          </a:lstStyle>
          <a:p>
            <a:pPr lvl="0"/>
            <a:r>
              <a:rPr lang="zh-TW" altLang="en-US" noProof="0"/>
              <a:t>按一下以編輯母片副標題樣式</a:t>
            </a:r>
          </a:p>
        </p:txBody>
      </p:sp>
      <p:sp>
        <p:nvSpPr>
          <p:cNvPr id="4101" name="Rectangle 5"/>
          <p:cNvSpPr>
            <a:spLocks noGrp="1" noChangeArrowheads="1"/>
          </p:cNvSpPr>
          <p:nvPr>
            <p:ph type="dt" sz="half" idx="2"/>
          </p:nvPr>
        </p:nvSpPr>
        <p:spPr/>
        <p:txBody>
          <a:bodyPr/>
          <a:lstStyle>
            <a:lvl1pPr>
              <a:defRPr/>
            </a:lvl1pPr>
          </a:lstStyle>
          <a:p>
            <a:fld id="{5AF19D80-AF58-4821-88CD-A0143F4D9FE2}" type="datetime1">
              <a:rPr lang="zh-TW" altLang="en-US" smtClean="0"/>
              <a:t>2022/8/27</a:t>
            </a:fld>
            <a:endParaRPr lang="zh-TW" altLang="en-US"/>
          </a:p>
        </p:txBody>
      </p:sp>
      <p:sp>
        <p:nvSpPr>
          <p:cNvPr id="4102" name="Rectangle 6"/>
          <p:cNvSpPr>
            <a:spLocks noGrp="1" noChangeArrowheads="1"/>
          </p:cNvSpPr>
          <p:nvPr>
            <p:ph type="ftr" sz="quarter" idx="3"/>
          </p:nvPr>
        </p:nvSpPr>
        <p:spPr/>
        <p:txBody>
          <a:bodyPr/>
          <a:lstStyle>
            <a:lvl1pPr>
              <a:defRPr/>
            </a:lvl1pPr>
          </a:lstStyle>
          <a:p>
            <a:endParaRPr lang="zh-TW" altLang="en-US"/>
          </a:p>
        </p:txBody>
      </p:sp>
      <p:sp>
        <p:nvSpPr>
          <p:cNvPr id="4103" name="Rectangle 7"/>
          <p:cNvSpPr>
            <a:spLocks noGrp="1" noChangeArrowheads="1"/>
          </p:cNvSpPr>
          <p:nvPr>
            <p:ph type="sldNum" sz="quarter" idx="4"/>
          </p:nvPr>
        </p:nvSpPr>
        <p:spPr>
          <a:xfrm>
            <a:off x="6975475" y="6453188"/>
            <a:ext cx="2133600" cy="360362"/>
          </a:xfrm>
        </p:spPr>
        <p:txBody>
          <a:bodyPr/>
          <a:lstStyle>
            <a:lvl1pPr>
              <a:defRPr/>
            </a:lvl1pPr>
          </a:lstStyle>
          <a:p>
            <a:fld id="{73DA0BB7-265A-403C-9275-D587AB510EDC}" type="slidenum">
              <a:rPr lang="zh-TW" altLang="en-US" smtClean="0"/>
              <a:t>‹#›</a:t>
            </a:fld>
            <a:endParaRPr lang="zh-TW" altLang="en-US"/>
          </a:p>
        </p:txBody>
      </p:sp>
      <p:pic>
        <p:nvPicPr>
          <p:cNvPr id="4108" name="Picture 12" descr="logo"/>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528" y="2276872"/>
            <a:ext cx="1212156" cy="1191879"/>
          </a:xfrm>
          <a:prstGeom prst="rect">
            <a:avLst/>
          </a:prstGeom>
          <a:noFill/>
          <a:extLst>
            <a:ext uri="{909E8E84-426E-40DD-AFC4-6F175D3DCCD1}">
              <a14:hiddenFill xmlns:a14="http://schemas.microsoft.com/office/drawing/2010/main">
                <a:solidFill>
                  <a:srgbClr val="FFFFFF"/>
                </a:solidFill>
              </a14:hiddenFill>
            </a:ext>
          </a:extLst>
        </p:spPr>
      </p:pic>
      <p:pic>
        <p:nvPicPr>
          <p:cNvPr id="4111" name="Picture 15" descr="123142210"/>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0825" y="3860800"/>
            <a:ext cx="2232025" cy="574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6A2C0EF6-FB03-44F2-8BF8-A14DAF27B283}" type="datetime1">
              <a:rPr lang="zh-TW" altLang="en-US" smtClean="0"/>
              <a:t>2022/8/27</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73DA0BB7-265A-403C-9275-D587AB510EDC}" type="slidenum">
              <a:rPr lang="zh-TW" altLang="en-US" smtClean="0"/>
              <a:t>‹#›</a:t>
            </a:fld>
            <a:endParaRPr lang="zh-TW" altLang="en-US"/>
          </a:p>
        </p:txBody>
      </p:sp>
    </p:spTree>
    <p:extLst>
      <p:ext uri="{BB962C8B-B14F-4D97-AF65-F5344CB8AC3E}">
        <p14:creationId xmlns:p14="http://schemas.microsoft.com/office/powerpoint/2010/main" val="2749448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D90FD61D-A0D2-4C06-804B-29781E6033BD}" type="datetime1">
              <a:rPr lang="zh-TW" altLang="en-US" smtClean="0"/>
              <a:t>2022/8/27</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73DA0BB7-265A-403C-9275-D587AB510EDC}" type="slidenum">
              <a:rPr lang="zh-TW" altLang="en-US" smtClean="0"/>
              <a:t>‹#›</a:t>
            </a:fld>
            <a:endParaRPr lang="zh-TW" altLang="en-US"/>
          </a:p>
        </p:txBody>
      </p:sp>
    </p:spTree>
    <p:extLst>
      <p:ext uri="{BB962C8B-B14F-4D97-AF65-F5344CB8AC3E}">
        <p14:creationId xmlns:p14="http://schemas.microsoft.com/office/powerpoint/2010/main" val="3969346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a:prstGeom prst="rect">
            <a:avLst/>
          </a:prstGeo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lvl1pPr>
              <a:defRPr/>
            </a:lvl1pPr>
          </a:lstStyle>
          <a:p>
            <a:fld id="{ACCE2EF6-5236-47B7-BC8F-7BAC7BB8FF19}" type="datetime1">
              <a:rPr lang="zh-TW" altLang="en-US" smtClean="0"/>
              <a:t>2022/8/27</a:t>
            </a:fld>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C71AE60E-EB2E-40A2-881A-F2888847549F}" type="slidenum">
              <a:rPr lang="en-US" altLang="zh-TW"/>
              <a:pPr/>
              <a:t>‹#›</a:t>
            </a:fld>
            <a:endParaRPr lang="en-US" altLang="zh-TW"/>
          </a:p>
        </p:txBody>
      </p:sp>
    </p:spTree>
    <p:extLst>
      <p:ext uri="{BB962C8B-B14F-4D97-AF65-F5344CB8AC3E}">
        <p14:creationId xmlns:p14="http://schemas.microsoft.com/office/powerpoint/2010/main" val="2670508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a:t>按一下以編輯母片標題樣式</a:t>
            </a:r>
          </a:p>
        </p:txBody>
      </p:sp>
      <p:sp>
        <p:nvSpPr>
          <p:cNvPr id="3" name="內容版面配置區 2"/>
          <p:cNvSpPr>
            <a:spLocks noGrp="1"/>
          </p:cNvSpPr>
          <p:nvPr>
            <p:ph idx="1"/>
          </p:nvPr>
        </p:nvSpPr>
        <p:spPr>
          <a:xfrm>
            <a:off x="457200" y="1600200"/>
            <a:ext cx="8229600" cy="4525963"/>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0BF4B9EA-3CEF-4054-8495-D70F383BD416}" type="datetime1">
              <a:rPr lang="zh-TW" altLang="en-US" smtClean="0"/>
              <a:t>2022/8/27</a:t>
            </a:fld>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1A6C8FBF-A168-40DB-AF94-8731FE5C4A75}" type="slidenum">
              <a:rPr lang="en-US" altLang="zh-TW"/>
              <a:pPr/>
              <a:t>‹#›</a:t>
            </a:fld>
            <a:endParaRPr lang="en-US" altLang="zh-TW"/>
          </a:p>
        </p:txBody>
      </p:sp>
    </p:spTree>
    <p:extLst>
      <p:ext uri="{BB962C8B-B14F-4D97-AF65-F5344CB8AC3E}">
        <p14:creationId xmlns:p14="http://schemas.microsoft.com/office/powerpoint/2010/main" val="21585476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fld id="{8D83488D-EDF3-469C-B518-D1171CB85D1E}" type="datetime1">
              <a:rPr lang="zh-TW" altLang="en-US" smtClean="0"/>
              <a:t>2022/8/27</a:t>
            </a:fld>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91CA25EA-3097-470F-98FA-996DA964D655}" type="slidenum">
              <a:rPr lang="en-US" altLang="zh-TW"/>
              <a:pPr/>
              <a:t>‹#›</a:t>
            </a:fld>
            <a:endParaRPr lang="en-US" altLang="zh-TW"/>
          </a:p>
        </p:txBody>
      </p:sp>
    </p:spTree>
    <p:extLst>
      <p:ext uri="{BB962C8B-B14F-4D97-AF65-F5344CB8AC3E}">
        <p14:creationId xmlns:p14="http://schemas.microsoft.com/office/powerpoint/2010/main" val="690189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lvl1pPr>
              <a:defRPr/>
            </a:lvl1pPr>
          </a:lstStyle>
          <a:p>
            <a:fld id="{725CCB5E-E202-481D-9A42-47E2D1DA6CFD}" type="datetime1">
              <a:rPr lang="zh-TW" altLang="en-US" smtClean="0"/>
              <a:t>2022/8/27</a:t>
            </a:fld>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92F550AD-FE91-4E65-862C-4ED5ED702C3B}" type="slidenum">
              <a:rPr lang="en-US" altLang="zh-TW"/>
              <a:pPr/>
              <a:t>‹#›</a:t>
            </a:fld>
            <a:endParaRPr lang="en-US" altLang="zh-TW"/>
          </a:p>
        </p:txBody>
      </p:sp>
    </p:spTree>
    <p:extLst>
      <p:ext uri="{BB962C8B-B14F-4D97-AF65-F5344CB8AC3E}">
        <p14:creationId xmlns:p14="http://schemas.microsoft.com/office/powerpoint/2010/main" val="2662906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lvl1pPr>
              <a:defRPr/>
            </a:lvl1pPr>
          </a:lstStyle>
          <a:p>
            <a:fld id="{9FE47306-1479-40F0-B785-18FFD0030057}" type="datetime1">
              <a:rPr lang="zh-TW" altLang="en-US" smtClean="0"/>
              <a:t>2022/8/27</a:t>
            </a:fld>
            <a:endParaRPr lang="en-US" altLang="zh-TW"/>
          </a:p>
        </p:txBody>
      </p:sp>
      <p:sp>
        <p:nvSpPr>
          <p:cNvPr id="8" name="頁尾版面配置區 7"/>
          <p:cNvSpPr>
            <a:spLocks noGrp="1"/>
          </p:cNvSpPr>
          <p:nvPr>
            <p:ph type="ftr" sz="quarter" idx="11"/>
          </p:nvPr>
        </p:nvSpPr>
        <p:spPr/>
        <p:txBody>
          <a:bodyPr/>
          <a:lstStyle>
            <a:lvl1pPr>
              <a:defRPr/>
            </a:lvl1pPr>
          </a:lstStyle>
          <a:p>
            <a:endParaRPr lang="en-US" altLang="zh-TW"/>
          </a:p>
        </p:txBody>
      </p:sp>
      <p:sp>
        <p:nvSpPr>
          <p:cNvPr id="9" name="投影片編號版面配置區 8"/>
          <p:cNvSpPr>
            <a:spLocks noGrp="1"/>
          </p:cNvSpPr>
          <p:nvPr>
            <p:ph type="sldNum" sz="quarter" idx="12"/>
          </p:nvPr>
        </p:nvSpPr>
        <p:spPr/>
        <p:txBody>
          <a:bodyPr/>
          <a:lstStyle>
            <a:lvl1pPr>
              <a:defRPr/>
            </a:lvl1pPr>
          </a:lstStyle>
          <a:p>
            <a:fld id="{5B705DA9-FACD-4B62-88CB-51A37490257B}" type="slidenum">
              <a:rPr lang="en-US" altLang="zh-TW"/>
              <a:pPr/>
              <a:t>‹#›</a:t>
            </a:fld>
            <a:endParaRPr lang="en-US" altLang="zh-TW"/>
          </a:p>
        </p:txBody>
      </p:sp>
    </p:spTree>
    <p:extLst>
      <p:ext uri="{BB962C8B-B14F-4D97-AF65-F5344CB8AC3E}">
        <p14:creationId xmlns:p14="http://schemas.microsoft.com/office/powerpoint/2010/main" val="9134663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lvl1pPr>
              <a:defRPr/>
            </a:lvl1pPr>
          </a:lstStyle>
          <a:p>
            <a:fld id="{8819935D-2B80-42E9-9011-FEE2122CC329}" type="datetime1">
              <a:rPr lang="zh-TW" altLang="en-US" smtClean="0"/>
              <a:t>2022/8/27</a:t>
            </a:fld>
            <a:endParaRPr lang="en-US" altLang="zh-TW"/>
          </a:p>
        </p:txBody>
      </p:sp>
      <p:sp>
        <p:nvSpPr>
          <p:cNvPr id="4" name="頁尾版面配置區 3"/>
          <p:cNvSpPr>
            <a:spLocks noGrp="1"/>
          </p:cNvSpPr>
          <p:nvPr>
            <p:ph type="ftr" sz="quarter" idx="11"/>
          </p:nvPr>
        </p:nvSpPr>
        <p:spPr/>
        <p:txBody>
          <a:bodyPr/>
          <a:lstStyle>
            <a:lvl1pPr>
              <a:defRPr/>
            </a:lvl1pPr>
          </a:lstStyle>
          <a:p>
            <a:endParaRPr lang="en-US" altLang="zh-TW"/>
          </a:p>
        </p:txBody>
      </p:sp>
      <p:sp>
        <p:nvSpPr>
          <p:cNvPr id="5" name="投影片編號版面配置區 4"/>
          <p:cNvSpPr>
            <a:spLocks noGrp="1"/>
          </p:cNvSpPr>
          <p:nvPr>
            <p:ph type="sldNum" sz="quarter" idx="12"/>
          </p:nvPr>
        </p:nvSpPr>
        <p:spPr/>
        <p:txBody>
          <a:bodyPr/>
          <a:lstStyle>
            <a:lvl1pPr>
              <a:defRPr/>
            </a:lvl1pPr>
          </a:lstStyle>
          <a:p>
            <a:fld id="{EFF2D742-32A8-4644-95C6-B1DCD15E90EC}" type="slidenum">
              <a:rPr lang="en-US" altLang="zh-TW"/>
              <a:pPr/>
              <a:t>‹#›</a:t>
            </a:fld>
            <a:endParaRPr lang="en-US" altLang="zh-TW"/>
          </a:p>
        </p:txBody>
      </p:sp>
    </p:spTree>
    <p:extLst>
      <p:ext uri="{BB962C8B-B14F-4D97-AF65-F5344CB8AC3E}">
        <p14:creationId xmlns:p14="http://schemas.microsoft.com/office/powerpoint/2010/main" val="38634278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fld id="{F08E4272-4F10-4A31-8D5D-00ECBC4BFBF9}" type="datetime1">
              <a:rPr lang="zh-TW" altLang="en-US" smtClean="0"/>
              <a:t>2022/8/27</a:t>
            </a:fld>
            <a:endParaRPr lang="en-US" altLang="zh-TW"/>
          </a:p>
        </p:txBody>
      </p:sp>
      <p:sp>
        <p:nvSpPr>
          <p:cNvPr id="3" name="頁尾版面配置區 2"/>
          <p:cNvSpPr>
            <a:spLocks noGrp="1"/>
          </p:cNvSpPr>
          <p:nvPr>
            <p:ph type="ftr" sz="quarter" idx="11"/>
          </p:nvPr>
        </p:nvSpPr>
        <p:spPr/>
        <p:txBody>
          <a:bodyPr/>
          <a:lstStyle>
            <a:lvl1pPr>
              <a:defRPr/>
            </a:lvl1pPr>
          </a:lstStyle>
          <a:p>
            <a:endParaRPr lang="en-US" altLang="zh-TW"/>
          </a:p>
        </p:txBody>
      </p:sp>
      <p:sp>
        <p:nvSpPr>
          <p:cNvPr id="4" name="投影片編號版面配置區 3"/>
          <p:cNvSpPr>
            <a:spLocks noGrp="1"/>
          </p:cNvSpPr>
          <p:nvPr>
            <p:ph type="sldNum" sz="quarter" idx="12"/>
          </p:nvPr>
        </p:nvSpPr>
        <p:spPr/>
        <p:txBody>
          <a:bodyPr/>
          <a:lstStyle>
            <a:lvl1pPr>
              <a:defRPr/>
            </a:lvl1pPr>
          </a:lstStyle>
          <a:p>
            <a:fld id="{ECB82509-60D8-4EA9-AA44-6A04E5241F2F}" type="slidenum">
              <a:rPr lang="en-US" altLang="zh-TW"/>
              <a:pPr/>
              <a:t>‹#›</a:t>
            </a:fld>
            <a:endParaRPr lang="en-US" altLang="zh-TW"/>
          </a:p>
        </p:txBody>
      </p:sp>
    </p:spTree>
    <p:extLst>
      <p:ext uri="{BB962C8B-B14F-4D97-AF65-F5344CB8AC3E}">
        <p14:creationId xmlns:p14="http://schemas.microsoft.com/office/powerpoint/2010/main" val="12294886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fld id="{5459C40A-7657-4941-94AD-07701E763ADA}" type="datetime1">
              <a:rPr lang="zh-TW" altLang="en-US" smtClean="0"/>
              <a:t>2022/8/27</a:t>
            </a:fld>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9A208F3B-E432-4FD6-9D75-3B07602FC383}" type="slidenum">
              <a:rPr lang="en-US" altLang="zh-TW"/>
              <a:pPr/>
              <a:t>‹#›</a:t>
            </a:fld>
            <a:endParaRPr lang="en-US" altLang="zh-TW"/>
          </a:p>
        </p:txBody>
      </p:sp>
    </p:spTree>
    <p:extLst>
      <p:ext uri="{BB962C8B-B14F-4D97-AF65-F5344CB8AC3E}">
        <p14:creationId xmlns:p14="http://schemas.microsoft.com/office/powerpoint/2010/main" val="3173338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baseline="0">
                <a:latin typeface="Times New Roman" panose="02020603050405020304" pitchFamily="18" charset="0"/>
                <a:ea typeface="標楷體" panose="03000509000000000000" pitchFamily="65" charset="-120"/>
              </a:defRPr>
            </a:lvl1pPr>
          </a:lstStyle>
          <a:p>
            <a:r>
              <a:rPr lang="zh-TW" altLang="en-US" dirty="0"/>
              <a:t>按一下以編輯母片標題樣式</a:t>
            </a:r>
          </a:p>
        </p:txBody>
      </p:sp>
      <p:sp>
        <p:nvSpPr>
          <p:cNvPr id="3" name="內容版面配置區 2"/>
          <p:cNvSpPr>
            <a:spLocks noGrp="1"/>
          </p:cNvSpPr>
          <p:nvPr>
            <p:ph idx="1"/>
          </p:nvPr>
        </p:nvSpPr>
        <p:spPr/>
        <p:txBody>
          <a:bodyPr/>
          <a:lstStyle>
            <a:lvl1pPr>
              <a:defRPr baseline="0">
                <a:latin typeface="Times New Roman" panose="02020603050405020304" pitchFamily="18" charset="0"/>
              </a:defRPr>
            </a:lvl1pPr>
            <a:lvl2pPr>
              <a:defRPr baseline="0">
                <a:latin typeface="Times New Roman" panose="02020603050405020304" pitchFamily="18" charset="0"/>
              </a:defRPr>
            </a:lvl2pPr>
            <a:lvl3pPr>
              <a:defRPr baseline="0">
                <a:latin typeface="Times New Roman" panose="02020603050405020304" pitchFamily="18" charset="0"/>
              </a:defRPr>
            </a:lvl3pPr>
            <a:lvl4pPr>
              <a:defRPr baseline="0">
                <a:latin typeface="Times New Roman" panose="02020603050405020304" pitchFamily="18" charset="0"/>
              </a:defRPr>
            </a:lvl4pPr>
            <a:lvl5pPr>
              <a:defRPr baseline="0">
                <a:latin typeface="Times New Roman" panose="02020603050405020304"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10"/>
          </p:nvPr>
        </p:nvSpPr>
        <p:spPr/>
        <p:txBody>
          <a:bodyPr/>
          <a:lstStyle>
            <a:lvl1pPr>
              <a:defRPr/>
            </a:lvl1pPr>
          </a:lstStyle>
          <a:p>
            <a:fld id="{E6712D47-5764-49FC-9B15-81C5221106C4}" type="datetime1">
              <a:rPr lang="zh-TW" altLang="en-US" smtClean="0"/>
              <a:t>2022/8/27</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73DA0BB7-265A-403C-9275-D587AB510EDC}" type="slidenum">
              <a:rPr lang="zh-TW" altLang="en-US" smtClean="0"/>
              <a:t>‹#›</a:t>
            </a:fld>
            <a:endParaRPr lang="zh-TW" altLang="en-US"/>
          </a:p>
        </p:txBody>
      </p:sp>
    </p:spTree>
    <p:extLst>
      <p:ext uri="{BB962C8B-B14F-4D97-AF65-F5344CB8AC3E}">
        <p14:creationId xmlns:p14="http://schemas.microsoft.com/office/powerpoint/2010/main" val="4675982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fld id="{BC4698EA-0460-4F3C-8E5A-57B294C92936}" type="datetime1">
              <a:rPr lang="zh-TW" altLang="en-US" smtClean="0"/>
              <a:t>2022/8/27</a:t>
            </a:fld>
            <a:endParaRPr lang="en-US" altLang="zh-TW"/>
          </a:p>
        </p:txBody>
      </p:sp>
      <p:sp>
        <p:nvSpPr>
          <p:cNvPr id="6" name="頁尾版面配置區 5"/>
          <p:cNvSpPr>
            <a:spLocks noGrp="1"/>
          </p:cNvSpPr>
          <p:nvPr>
            <p:ph type="ftr" sz="quarter" idx="11"/>
          </p:nvPr>
        </p:nvSpPr>
        <p:spPr/>
        <p:txBody>
          <a:bodyPr/>
          <a:lstStyle>
            <a:lvl1pPr>
              <a:defRPr/>
            </a:lvl1pPr>
          </a:lstStyle>
          <a:p>
            <a:endParaRPr lang="en-US" altLang="zh-TW"/>
          </a:p>
        </p:txBody>
      </p:sp>
      <p:sp>
        <p:nvSpPr>
          <p:cNvPr id="7" name="投影片編號版面配置區 6"/>
          <p:cNvSpPr>
            <a:spLocks noGrp="1"/>
          </p:cNvSpPr>
          <p:nvPr>
            <p:ph type="sldNum" sz="quarter" idx="12"/>
          </p:nvPr>
        </p:nvSpPr>
        <p:spPr/>
        <p:txBody>
          <a:bodyPr/>
          <a:lstStyle>
            <a:lvl1pPr>
              <a:defRPr/>
            </a:lvl1pPr>
          </a:lstStyle>
          <a:p>
            <a:fld id="{B80D5740-6268-409F-AE9A-35B8B8394E1E}" type="slidenum">
              <a:rPr lang="en-US" altLang="zh-TW"/>
              <a:pPr/>
              <a:t>‹#›</a:t>
            </a:fld>
            <a:endParaRPr lang="en-US" altLang="zh-TW"/>
          </a:p>
        </p:txBody>
      </p:sp>
    </p:spTree>
    <p:extLst>
      <p:ext uri="{BB962C8B-B14F-4D97-AF65-F5344CB8AC3E}">
        <p14:creationId xmlns:p14="http://schemas.microsoft.com/office/powerpoint/2010/main" val="904858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a:t>按一下以編輯母片標題樣式</a:t>
            </a:r>
          </a:p>
        </p:txBody>
      </p:sp>
      <p:sp>
        <p:nvSpPr>
          <p:cNvPr id="3" name="直排文字版面配置區 2"/>
          <p:cNvSpPr>
            <a:spLocks noGrp="1"/>
          </p:cNvSpPr>
          <p:nvPr>
            <p:ph type="body" orient="vert" idx="1"/>
          </p:nvPr>
        </p:nvSpPr>
        <p:spPr>
          <a:xfrm>
            <a:off x="457200" y="1600200"/>
            <a:ext cx="8229600" cy="4525963"/>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30DFD8F1-C81C-453E-9C61-E0FE7194978C}" type="datetime1">
              <a:rPr lang="zh-TW" altLang="en-US" smtClean="0"/>
              <a:t>2022/8/27</a:t>
            </a:fld>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9A3260F7-BA39-4B0A-A0BA-6B36536504DF}" type="slidenum">
              <a:rPr lang="en-US" altLang="zh-TW"/>
              <a:pPr/>
              <a:t>‹#›</a:t>
            </a:fld>
            <a:endParaRPr lang="en-US" altLang="zh-TW"/>
          </a:p>
        </p:txBody>
      </p:sp>
    </p:spTree>
    <p:extLst>
      <p:ext uri="{BB962C8B-B14F-4D97-AF65-F5344CB8AC3E}">
        <p14:creationId xmlns:p14="http://schemas.microsoft.com/office/powerpoint/2010/main" val="35729765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a:prstGeom prst="rect">
            <a:avLst/>
          </a:prstGeo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AB17AC28-C9C5-4B88-9A76-C42C3C2E6F81}" type="datetime1">
              <a:rPr lang="zh-TW" altLang="en-US" smtClean="0"/>
              <a:t>2022/8/27</a:t>
            </a:fld>
            <a:endParaRPr lang="en-US" altLang="zh-TW"/>
          </a:p>
        </p:txBody>
      </p:sp>
      <p:sp>
        <p:nvSpPr>
          <p:cNvPr id="5" name="頁尾版面配置區 4"/>
          <p:cNvSpPr>
            <a:spLocks noGrp="1"/>
          </p:cNvSpPr>
          <p:nvPr>
            <p:ph type="ftr" sz="quarter" idx="11"/>
          </p:nvPr>
        </p:nvSpPr>
        <p:spPr/>
        <p:txBody>
          <a:bodyPr/>
          <a:lstStyle>
            <a:lvl1pPr>
              <a:defRPr/>
            </a:lvl1pPr>
          </a:lstStyle>
          <a:p>
            <a:endParaRPr lang="en-US" altLang="zh-TW"/>
          </a:p>
        </p:txBody>
      </p:sp>
      <p:sp>
        <p:nvSpPr>
          <p:cNvPr id="6" name="投影片編號版面配置區 5"/>
          <p:cNvSpPr>
            <a:spLocks noGrp="1"/>
          </p:cNvSpPr>
          <p:nvPr>
            <p:ph type="sldNum" sz="quarter" idx="12"/>
          </p:nvPr>
        </p:nvSpPr>
        <p:spPr/>
        <p:txBody>
          <a:bodyPr/>
          <a:lstStyle>
            <a:lvl1pPr>
              <a:defRPr/>
            </a:lvl1pPr>
          </a:lstStyle>
          <a:p>
            <a:fld id="{4AFA19AF-3B3A-467F-AECE-3E2C69A64B7F}" type="slidenum">
              <a:rPr lang="en-US" altLang="zh-TW"/>
              <a:pPr/>
              <a:t>‹#›</a:t>
            </a:fld>
            <a:endParaRPr lang="en-US" altLang="zh-TW"/>
          </a:p>
        </p:txBody>
      </p:sp>
    </p:spTree>
    <p:extLst>
      <p:ext uri="{BB962C8B-B14F-4D97-AF65-F5344CB8AC3E}">
        <p14:creationId xmlns:p14="http://schemas.microsoft.com/office/powerpoint/2010/main" val="3935389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fld id="{86FAAFF6-7235-4786-B430-1C78DCF9CBBE}" type="datetime1">
              <a:rPr lang="zh-TW" altLang="en-US" smtClean="0"/>
              <a:t>2022/8/27</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73DA0BB7-265A-403C-9275-D587AB510EDC}" type="slidenum">
              <a:rPr lang="zh-TW" altLang="en-US" smtClean="0"/>
              <a:t>‹#›</a:t>
            </a:fld>
            <a:endParaRPr lang="zh-TW" altLang="en-US"/>
          </a:p>
        </p:txBody>
      </p:sp>
    </p:spTree>
    <p:extLst>
      <p:ext uri="{BB962C8B-B14F-4D97-AF65-F5344CB8AC3E}">
        <p14:creationId xmlns:p14="http://schemas.microsoft.com/office/powerpoint/2010/main" val="3574836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lvl1pPr>
              <a:defRPr/>
            </a:lvl1pPr>
          </a:lstStyle>
          <a:p>
            <a:fld id="{24498F2D-AA70-4436-A8C6-94FA0E84F478}" type="datetime1">
              <a:rPr lang="zh-TW" altLang="en-US" smtClean="0"/>
              <a:t>2022/8/27</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73DA0BB7-265A-403C-9275-D587AB510EDC}" type="slidenum">
              <a:rPr lang="zh-TW" altLang="en-US" smtClean="0"/>
              <a:t>‹#›</a:t>
            </a:fld>
            <a:endParaRPr lang="zh-TW" altLang="en-US"/>
          </a:p>
        </p:txBody>
      </p:sp>
    </p:spTree>
    <p:extLst>
      <p:ext uri="{BB962C8B-B14F-4D97-AF65-F5344CB8AC3E}">
        <p14:creationId xmlns:p14="http://schemas.microsoft.com/office/powerpoint/2010/main" val="771708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lvl1pPr>
              <a:defRPr/>
            </a:lvl1pPr>
          </a:lstStyle>
          <a:p>
            <a:fld id="{C240619E-F9B3-4454-9336-4D6DF5C1034B}" type="datetime1">
              <a:rPr lang="zh-TW" altLang="en-US" smtClean="0"/>
              <a:t>2022/8/27</a:t>
            </a:fld>
            <a:endParaRPr lang="zh-TW" altLang="en-US"/>
          </a:p>
        </p:txBody>
      </p:sp>
      <p:sp>
        <p:nvSpPr>
          <p:cNvPr id="8" name="頁尾版面配置區 7"/>
          <p:cNvSpPr>
            <a:spLocks noGrp="1"/>
          </p:cNvSpPr>
          <p:nvPr>
            <p:ph type="ftr" sz="quarter" idx="11"/>
          </p:nvPr>
        </p:nvSpPr>
        <p:spPr/>
        <p:txBody>
          <a:bodyPr/>
          <a:lstStyle>
            <a:lvl1pPr>
              <a:defRPr/>
            </a:lvl1pPr>
          </a:lstStyle>
          <a:p>
            <a:endParaRPr lang="zh-TW" altLang="en-US"/>
          </a:p>
        </p:txBody>
      </p:sp>
      <p:sp>
        <p:nvSpPr>
          <p:cNvPr id="9" name="投影片編號版面配置區 8"/>
          <p:cNvSpPr>
            <a:spLocks noGrp="1"/>
          </p:cNvSpPr>
          <p:nvPr>
            <p:ph type="sldNum" sz="quarter" idx="12"/>
          </p:nvPr>
        </p:nvSpPr>
        <p:spPr/>
        <p:txBody>
          <a:bodyPr/>
          <a:lstStyle>
            <a:lvl1pPr>
              <a:defRPr/>
            </a:lvl1pPr>
          </a:lstStyle>
          <a:p>
            <a:fld id="{73DA0BB7-265A-403C-9275-D587AB510EDC}" type="slidenum">
              <a:rPr lang="zh-TW" altLang="en-US" smtClean="0"/>
              <a:t>‹#›</a:t>
            </a:fld>
            <a:endParaRPr lang="zh-TW" altLang="en-US"/>
          </a:p>
        </p:txBody>
      </p:sp>
    </p:spTree>
    <p:extLst>
      <p:ext uri="{BB962C8B-B14F-4D97-AF65-F5344CB8AC3E}">
        <p14:creationId xmlns:p14="http://schemas.microsoft.com/office/powerpoint/2010/main" val="4131978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lvl1pPr>
              <a:defRPr/>
            </a:lvl1pPr>
          </a:lstStyle>
          <a:p>
            <a:fld id="{F4E0AB8B-182B-4553-9DCF-72A1CC1F4472}" type="datetime1">
              <a:rPr lang="zh-TW" altLang="en-US" smtClean="0"/>
              <a:t>2022/8/27</a:t>
            </a:fld>
            <a:endParaRPr lang="zh-TW" altLang="en-US"/>
          </a:p>
        </p:txBody>
      </p:sp>
      <p:sp>
        <p:nvSpPr>
          <p:cNvPr id="4" name="頁尾版面配置區 3"/>
          <p:cNvSpPr>
            <a:spLocks noGrp="1"/>
          </p:cNvSpPr>
          <p:nvPr>
            <p:ph type="ftr" sz="quarter" idx="11"/>
          </p:nvPr>
        </p:nvSpPr>
        <p:spPr/>
        <p:txBody>
          <a:bodyPr/>
          <a:lstStyle>
            <a:lvl1pPr>
              <a:defRPr/>
            </a:lvl1pPr>
          </a:lstStyle>
          <a:p>
            <a:endParaRPr lang="zh-TW" altLang="en-US"/>
          </a:p>
        </p:txBody>
      </p:sp>
      <p:sp>
        <p:nvSpPr>
          <p:cNvPr id="5" name="投影片編號版面配置區 4"/>
          <p:cNvSpPr>
            <a:spLocks noGrp="1"/>
          </p:cNvSpPr>
          <p:nvPr>
            <p:ph type="sldNum" sz="quarter" idx="12"/>
          </p:nvPr>
        </p:nvSpPr>
        <p:spPr/>
        <p:txBody>
          <a:bodyPr/>
          <a:lstStyle>
            <a:lvl1pPr>
              <a:defRPr/>
            </a:lvl1pPr>
          </a:lstStyle>
          <a:p>
            <a:fld id="{73DA0BB7-265A-403C-9275-D587AB510EDC}" type="slidenum">
              <a:rPr lang="zh-TW" altLang="en-US" smtClean="0"/>
              <a:t>‹#›</a:t>
            </a:fld>
            <a:endParaRPr lang="zh-TW" altLang="en-US"/>
          </a:p>
        </p:txBody>
      </p:sp>
    </p:spTree>
    <p:extLst>
      <p:ext uri="{BB962C8B-B14F-4D97-AF65-F5344CB8AC3E}">
        <p14:creationId xmlns:p14="http://schemas.microsoft.com/office/powerpoint/2010/main" val="1497852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fld id="{C716734A-734A-4715-AD8A-76D32466F3B5}" type="datetime1">
              <a:rPr lang="zh-TW" altLang="en-US" smtClean="0"/>
              <a:t>2022/8/27</a:t>
            </a:fld>
            <a:endParaRPr lang="zh-TW" altLang="en-US"/>
          </a:p>
        </p:txBody>
      </p:sp>
      <p:sp>
        <p:nvSpPr>
          <p:cNvPr id="3" name="頁尾版面配置區 2"/>
          <p:cNvSpPr>
            <a:spLocks noGrp="1"/>
          </p:cNvSpPr>
          <p:nvPr>
            <p:ph type="ftr" sz="quarter" idx="11"/>
          </p:nvPr>
        </p:nvSpPr>
        <p:spPr/>
        <p:txBody>
          <a:bodyPr/>
          <a:lstStyle>
            <a:lvl1pPr>
              <a:defRPr/>
            </a:lvl1pPr>
          </a:lstStyle>
          <a:p>
            <a:endParaRPr lang="zh-TW" altLang="en-US"/>
          </a:p>
        </p:txBody>
      </p:sp>
      <p:sp>
        <p:nvSpPr>
          <p:cNvPr id="4" name="投影片編號版面配置區 3"/>
          <p:cNvSpPr>
            <a:spLocks noGrp="1"/>
          </p:cNvSpPr>
          <p:nvPr>
            <p:ph type="sldNum" sz="quarter" idx="12"/>
          </p:nvPr>
        </p:nvSpPr>
        <p:spPr/>
        <p:txBody>
          <a:bodyPr/>
          <a:lstStyle>
            <a:lvl1pPr>
              <a:defRPr/>
            </a:lvl1pPr>
          </a:lstStyle>
          <a:p>
            <a:fld id="{73DA0BB7-265A-403C-9275-D587AB510EDC}" type="slidenum">
              <a:rPr lang="zh-TW" altLang="en-US" smtClean="0"/>
              <a:t>‹#›</a:t>
            </a:fld>
            <a:endParaRPr lang="zh-TW" altLang="en-US"/>
          </a:p>
        </p:txBody>
      </p:sp>
    </p:spTree>
    <p:extLst>
      <p:ext uri="{BB962C8B-B14F-4D97-AF65-F5344CB8AC3E}">
        <p14:creationId xmlns:p14="http://schemas.microsoft.com/office/powerpoint/2010/main" val="929706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fld id="{87DAC49C-4FF0-4425-87EC-BE850AEA9120}" type="datetime1">
              <a:rPr lang="zh-TW" altLang="en-US" smtClean="0"/>
              <a:t>2022/8/27</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73DA0BB7-265A-403C-9275-D587AB510EDC}" type="slidenum">
              <a:rPr lang="zh-TW" altLang="en-US" smtClean="0"/>
              <a:t>‹#›</a:t>
            </a:fld>
            <a:endParaRPr lang="zh-TW" altLang="en-US"/>
          </a:p>
        </p:txBody>
      </p:sp>
    </p:spTree>
    <p:extLst>
      <p:ext uri="{BB962C8B-B14F-4D97-AF65-F5344CB8AC3E}">
        <p14:creationId xmlns:p14="http://schemas.microsoft.com/office/powerpoint/2010/main" val="783098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fld id="{009E24B5-659A-4121-B72E-C1A1B41DB9F4}" type="datetime1">
              <a:rPr lang="zh-TW" altLang="en-US" smtClean="0"/>
              <a:t>2022/8/27</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73DA0BB7-265A-403C-9275-D587AB510EDC}" type="slidenum">
              <a:rPr lang="zh-TW" altLang="en-US" smtClean="0"/>
              <a:t>‹#›</a:t>
            </a:fld>
            <a:endParaRPr lang="zh-TW" altLang="en-US"/>
          </a:p>
        </p:txBody>
      </p:sp>
    </p:spTree>
    <p:extLst>
      <p:ext uri="{BB962C8B-B14F-4D97-AF65-F5344CB8AC3E}">
        <p14:creationId xmlns:p14="http://schemas.microsoft.com/office/powerpoint/2010/main" val="3598973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4.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39" name="Picture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43713"/>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1476375" y="274638"/>
            <a:ext cx="721042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fld id="{DA1E2644-8F8D-4334-9EC3-0C4A05B74960}" type="datetime1">
              <a:rPr lang="zh-TW" altLang="en-US" smtClean="0"/>
              <a:t>2022/8/27</a:t>
            </a:fld>
            <a:endParaRPr lang="zh-TW"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zh-TW" altLang="en-US"/>
          </a:p>
        </p:txBody>
      </p:sp>
      <p:sp>
        <p:nvSpPr>
          <p:cNvPr id="1030" name="Rectangle 6"/>
          <p:cNvSpPr>
            <a:spLocks noGrp="1" noChangeArrowheads="1"/>
          </p:cNvSpPr>
          <p:nvPr>
            <p:ph type="sldNum" sz="quarter" idx="4"/>
          </p:nvPr>
        </p:nvSpPr>
        <p:spPr bwMode="auto">
          <a:xfrm>
            <a:off x="6948488" y="6453188"/>
            <a:ext cx="2133600" cy="33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73DA0BB7-265A-403C-9275-D587AB510EDC}" type="slidenum">
              <a:rPr lang="zh-TW" altLang="en-US" smtClean="0"/>
              <a:t>‹#›</a:t>
            </a:fld>
            <a:endParaRPr lang="zh-TW" altLang="en-US"/>
          </a:p>
        </p:txBody>
      </p:sp>
      <p:sp>
        <p:nvSpPr>
          <p:cNvPr id="13" name="Rectangle 7"/>
          <p:cNvSpPr/>
          <p:nvPr/>
        </p:nvSpPr>
        <p:spPr>
          <a:xfrm>
            <a:off x="0" y="1412875"/>
            <a:ext cx="533400" cy="1714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TW"/>
          </a:p>
        </p:txBody>
      </p:sp>
      <p:sp>
        <p:nvSpPr>
          <p:cNvPr id="15" name="Rectangle 8"/>
          <p:cNvSpPr/>
          <p:nvPr/>
        </p:nvSpPr>
        <p:spPr>
          <a:xfrm>
            <a:off x="555625" y="1412875"/>
            <a:ext cx="8553450" cy="1714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zh-TW"/>
          </a:p>
        </p:txBody>
      </p:sp>
      <p:pic>
        <p:nvPicPr>
          <p:cNvPr id="1040" name="Picture 16" descr="logo"/>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6381" y="362807"/>
            <a:ext cx="993251" cy="97663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1" fontAlgn="base" hangingPunct="1">
        <a:spcBef>
          <a:spcPct val="0"/>
        </a:spcBef>
        <a:spcAft>
          <a:spcPct val="0"/>
        </a:spcAft>
        <a:defRPr kumimoji="1" sz="4200" baseline="0">
          <a:solidFill>
            <a:schemeClr val="tx2"/>
          </a:solidFill>
          <a:latin typeface="Times New Roman" panose="02020603050405020304" pitchFamily="18" charset="0"/>
          <a:ea typeface="+mj-ea"/>
          <a:cs typeface="+mj-cs"/>
        </a:defRPr>
      </a:lvl1pPr>
      <a:lvl2pPr algn="ctr" rtl="0" eaLnBrk="1" fontAlgn="base" hangingPunct="1">
        <a:spcBef>
          <a:spcPct val="0"/>
        </a:spcBef>
        <a:spcAft>
          <a:spcPct val="0"/>
        </a:spcAft>
        <a:defRPr kumimoji="1" sz="4200">
          <a:solidFill>
            <a:schemeClr val="tx2"/>
          </a:solidFill>
          <a:latin typeface="Tw Cen MT" pitchFamily="34" charset="0"/>
          <a:ea typeface="微軟正黑體" pitchFamily="34" charset="-120"/>
        </a:defRPr>
      </a:lvl2pPr>
      <a:lvl3pPr algn="ctr" rtl="0" eaLnBrk="1" fontAlgn="base" hangingPunct="1">
        <a:spcBef>
          <a:spcPct val="0"/>
        </a:spcBef>
        <a:spcAft>
          <a:spcPct val="0"/>
        </a:spcAft>
        <a:defRPr kumimoji="1" sz="4200">
          <a:solidFill>
            <a:schemeClr val="tx2"/>
          </a:solidFill>
          <a:latin typeface="Tw Cen MT" pitchFamily="34" charset="0"/>
          <a:ea typeface="微軟正黑體" pitchFamily="34" charset="-120"/>
        </a:defRPr>
      </a:lvl3pPr>
      <a:lvl4pPr algn="ctr" rtl="0" eaLnBrk="1" fontAlgn="base" hangingPunct="1">
        <a:spcBef>
          <a:spcPct val="0"/>
        </a:spcBef>
        <a:spcAft>
          <a:spcPct val="0"/>
        </a:spcAft>
        <a:defRPr kumimoji="1" sz="4200">
          <a:solidFill>
            <a:schemeClr val="tx2"/>
          </a:solidFill>
          <a:latin typeface="Tw Cen MT" pitchFamily="34" charset="0"/>
          <a:ea typeface="微軟正黑體" pitchFamily="34" charset="-120"/>
        </a:defRPr>
      </a:lvl4pPr>
      <a:lvl5pPr algn="ctr" rtl="0" eaLnBrk="1" fontAlgn="base" hangingPunct="1">
        <a:spcBef>
          <a:spcPct val="0"/>
        </a:spcBef>
        <a:spcAft>
          <a:spcPct val="0"/>
        </a:spcAft>
        <a:defRPr kumimoji="1" sz="4200">
          <a:solidFill>
            <a:schemeClr val="tx2"/>
          </a:solidFill>
          <a:latin typeface="Tw Cen MT" pitchFamily="34" charset="0"/>
          <a:ea typeface="微軟正黑體" pitchFamily="34" charset="-120"/>
        </a:defRPr>
      </a:lvl5pPr>
      <a:lvl6pPr marL="457200" algn="ctr" rtl="0" eaLnBrk="1" fontAlgn="base" hangingPunct="1">
        <a:spcBef>
          <a:spcPct val="0"/>
        </a:spcBef>
        <a:spcAft>
          <a:spcPct val="0"/>
        </a:spcAft>
        <a:defRPr kumimoji="1" sz="4200">
          <a:solidFill>
            <a:schemeClr val="tx2"/>
          </a:solidFill>
          <a:latin typeface="Tw Cen MT" pitchFamily="34" charset="0"/>
          <a:ea typeface="微軟正黑體" pitchFamily="34" charset="-120"/>
        </a:defRPr>
      </a:lvl6pPr>
      <a:lvl7pPr marL="914400" algn="ctr" rtl="0" eaLnBrk="1" fontAlgn="base" hangingPunct="1">
        <a:spcBef>
          <a:spcPct val="0"/>
        </a:spcBef>
        <a:spcAft>
          <a:spcPct val="0"/>
        </a:spcAft>
        <a:defRPr kumimoji="1" sz="4200">
          <a:solidFill>
            <a:schemeClr val="tx2"/>
          </a:solidFill>
          <a:latin typeface="Tw Cen MT" pitchFamily="34" charset="0"/>
          <a:ea typeface="微軟正黑體" pitchFamily="34" charset="-120"/>
        </a:defRPr>
      </a:lvl7pPr>
      <a:lvl8pPr marL="1371600" algn="ctr" rtl="0" eaLnBrk="1" fontAlgn="base" hangingPunct="1">
        <a:spcBef>
          <a:spcPct val="0"/>
        </a:spcBef>
        <a:spcAft>
          <a:spcPct val="0"/>
        </a:spcAft>
        <a:defRPr kumimoji="1" sz="4200">
          <a:solidFill>
            <a:schemeClr val="tx2"/>
          </a:solidFill>
          <a:latin typeface="Tw Cen MT" pitchFamily="34" charset="0"/>
          <a:ea typeface="微軟正黑體" pitchFamily="34" charset="-120"/>
        </a:defRPr>
      </a:lvl8pPr>
      <a:lvl9pPr marL="1828800" algn="ctr" rtl="0" eaLnBrk="1" fontAlgn="base" hangingPunct="1">
        <a:spcBef>
          <a:spcPct val="0"/>
        </a:spcBef>
        <a:spcAft>
          <a:spcPct val="0"/>
        </a:spcAft>
        <a:defRPr kumimoji="1" sz="4200">
          <a:solidFill>
            <a:schemeClr val="tx2"/>
          </a:solidFill>
          <a:latin typeface="Tw Cen MT" pitchFamily="34" charset="0"/>
          <a:ea typeface="微軟正黑體" pitchFamily="34" charset="-120"/>
        </a:defRPr>
      </a:lvl9pPr>
    </p:titleStyle>
    <p:bodyStyle>
      <a:lvl1pPr marL="319088" indent="-319088" algn="l" rtl="0" eaLnBrk="1" fontAlgn="base" hangingPunct="1">
        <a:spcBef>
          <a:spcPts val="700"/>
        </a:spcBef>
        <a:spcAft>
          <a:spcPct val="0"/>
        </a:spcAft>
        <a:buClr>
          <a:schemeClr val="accent2"/>
        </a:buClr>
        <a:buSzPct val="60000"/>
        <a:buFont typeface="Wingdings" pitchFamily="2" charset="2"/>
        <a:buChar char=""/>
        <a:defRPr kumimoji="1" sz="2900" baseline="0">
          <a:solidFill>
            <a:schemeClr val="tx1"/>
          </a:solidFill>
          <a:latin typeface="Times New Roman" panose="02020603050405020304" pitchFamily="18" charset="0"/>
          <a:ea typeface="+mn-ea"/>
          <a:cs typeface="+mn-cs"/>
        </a:defRPr>
      </a:lvl1pPr>
      <a:lvl2pPr marL="639763" indent="-273050" algn="l" rtl="0" eaLnBrk="1" fontAlgn="base" hangingPunct="1">
        <a:spcBef>
          <a:spcPts val="550"/>
        </a:spcBef>
        <a:spcAft>
          <a:spcPct val="0"/>
        </a:spcAft>
        <a:buClr>
          <a:schemeClr val="accent1"/>
        </a:buClr>
        <a:buSzPct val="70000"/>
        <a:buFont typeface="Wingdings 2" pitchFamily="18" charset="2"/>
        <a:buChar char=""/>
        <a:defRPr kumimoji="1" sz="2600" baseline="0">
          <a:solidFill>
            <a:schemeClr val="tx1"/>
          </a:solidFill>
          <a:latin typeface="Times New Roman" panose="02020603050405020304" pitchFamily="18" charset="0"/>
          <a:ea typeface="+mn-ea"/>
        </a:defRPr>
      </a:lvl2pPr>
      <a:lvl3pPr marL="914400" indent="-228600" algn="l" rtl="0" eaLnBrk="1" fontAlgn="base" hangingPunct="1">
        <a:spcBef>
          <a:spcPts val="500"/>
        </a:spcBef>
        <a:spcAft>
          <a:spcPct val="0"/>
        </a:spcAft>
        <a:buClr>
          <a:schemeClr val="accent2"/>
        </a:buClr>
        <a:buSzPct val="75000"/>
        <a:buFont typeface="Wingdings" pitchFamily="2" charset="2"/>
        <a:buChar char=""/>
        <a:defRPr kumimoji="1" sz="2300" baseline="0">
          <a:solidFill>
            <a:schemeClr val="tx1"/>
          </a:solidFill>
          <a:latin typeface="Times New Roman" panose="02020603050405020304" pitchFamily="18" charset="0"/>
          <a:ea typeface="+mn-ea"/>
        </a:defRPr>
      </a:lvl3pPr>
      <a:lvl4pPr marL="1371600" indent="-228600" algn="l" rtl="0" eaLnBrk="1" fontAlgn="base" hangingPunct="1">
        <a:spcBef>
          <a:spcPts val="400"/>
        </a:spcBef>
        <a:spcAft>
          <a:spcPct val="0"/>
        </a:spcAft>
        <a:buClr>
          <a:srgbClr val="EB641B"/>
        </a:buClr>
        <a:buSzPct val="75000"/>
        <a:buFont typeface="Wingdings" pitchFamily="2" charset="2"/>
        <a:buChar char=""/>
        <a:defRPr kumimoji="1" sz="2000" baseline="0">
          <a:solidFill>
            <a:schemeClr val="tx1"/>
          </a:solidFill>
          <a:latin typeface="Times New Roman" panose="02020603050405020304" pitchFamily="18" charset="0"/>
          <a:ea typeface="+mn-ea"/>
        </a:defRPr>
      </a:lvl4pPr>
      <a:lvl5pPr marL="1828800" indent="-228600" algn="l" rtl="0" eaLnBrk="1" fontAlgn="base" hangingPunct="1">
        <a:spcBef>
          <a:spcPts val="400"/>
        </a:spcBef>
        <a:spcAft>
          <a:spcPct val="0"/>
        </a:spcAft>
        <a:buClr>
          <a:srgbClr val="39639D"/>
        </a:buClr>
        <a:buSzPct val="65000"/>
        <a:buFont typeface="Wingdings" pitchFamily="2" charset="2"/>
        <a:buChar char=""/>
        <a:defRPr kumimoji="1" sz="2000" baseline="0">
          <a:solidFill>
            <a:schemeClr val="tx1"/>
          </a:solidFill>
          <a:latin typeface="Times New Roman" panose="02020603050405020304" pitchFamily="18" charset="0"/>
          <a:ea typeface="+mn-ea"/>
        </a:defRPr>
      </a:lvl5pPr>
      <a:lvl6pPr marL="2286000" indent="-228600" algn="l" rtl="0" eaLnBrk="1" fontAlgn="base" hangingPunct="1">
        <a:spcBef>
          <a:spcPts val="400"/>
        </a:spcBef>
        <a:spcAft>
          <a:spcPct val="0"/>
        </a:spcAft>
        <a:buClr>
          <a:srgbClr val="39639D"/>
        </a:buClr>
        <a:buSzPct val="65000"/>
        <a:buFont typeface="Wingdings" pitchFamily="2" charset="2"/>
        <a:buChar char=""/>
        <a:defRPr kumimoji="1" sz="2000">
          <a:solidFill>
            <a:schemeClr val="tx1"/>
          </a:solidFill>
          <a:latin typeface="+mn-lt"/>
          <a:ea typeface="+mn-ea"/>
        </a:defRPr>
      </a:lvl6pPr>
      <a:lvl7pPr marL="2743200" indent="-228600" algn="l" rtl="0" eaLnBrk="1" fontAlgn="base" hangingPunct="1">
        <a:spcBef>
          <a:spcPts val="400"/>
        </a:spcBef>
        <a:spcAft>
          <a:spcPct val="0"/>
        </a:spcAft>
        <a:buClr>
          <a:srgbClr val="39639D"/>
        </a:buClr>
        <a:buSzPct val="65000"/>
        <a:buFont typeface="Wingdings" pitchFamily="2" charset="2"/>
        <a:buChar char=""/>
        <a:defRPr kumimoji="1" sz="2000">
          <a:solidFill>
            <a:schemeClr val="tx1"/>
          </a:solidFill>
          <a:latin typeface="+mn-lt"/>
          <a:ea typeface="+mn-ea"/>
        </a:defRPr>
      </a:lvl7pPr>
      <a:lvl8pPr marL="3200400" indent="-228600" algn="l" rtl="0" eaLnBrk="1" fontAlgn="base" hangingPunct="1">
        <a:spcBef>
          <a:spcPts val="400"/>
        </a:spcBef>
        <a:spcAft>
          <a:spcPct val="0"/>
        </a:spcAft>
        <a:buClr>
          <a:srgbClr val="39639D"/>
        </a:buClr>
        <a:buSzPct val="65000"/>
        <a:buFont typeface="Wingdings" pitchFamily="2" charset="2"/>
        <a:buChar char=""/>
        <a:defRPr kumimoji="1" sz="2000">
          <a:solidFill>
            <a:schemeClr val="tx1"/>
          </a:solidFill>
          <a:latin typeface="+mn-lt"/>
          <a:ea typeface="+mn-ea"/>
        </a:defRPr>
      </a:lvl8pPr>
      <a:lvl9pPr marL="3657600" indent="-228600" algn="l" rtl="0" eaLnBrk="1" fontAlgn="base" hangingPunct="1">
        <a:spcBef>
          <a:spcPts val="400"/>
        </a:spcBef>
        <a:spcAft>
          <a:spcPct val="0"/>
        </a:spcAft>
        <a:buClr>
          <a:srgbClr val="39639D"/>
        </a:buClr>
        <a:buSzPct val="65000"/>
        <a:buFont typeface="Wingdings" pitchFamily="2"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82" name="Picture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43713"/>
          </a:xfrm>
          <a:prstGeom prst="rect">
            <a:avLst/>
          </a:prstGeom>
          <a:noFill/>
          <a:extLst>
            <a:ext uri="{909E8E84-426E-40DD-AFC4-6F175D3DCCD1}">
              <a14:hiddenFill xmlns:a14="http://schemas.microsoft.com/office/drawing/2010/main">
                <a:solidFill>
                  <a:srgbClr val="FFFFFF"/>
                </a:solidFill>
              </a14:hiddenFill>
            </a:ext>
          </a:extLst>
        </p:spPr>
      </p:pic>
      <p:sp>
        <p:nvSpPr>
          <p:cNvPr id="7172"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fld id="{616CD65A-BC5B-4A78-A55D-A95FD2561D49}" type="datetime1">
              <a:rPr lang="zh-TW" altLang="en-US" smtClean="0"/>
              <a:t>2022/8/27</a:t>
            </a:fld>
            <a:endParaRPr lang="en-US" altLang="zh-TW"/>
          </a:p>
        </p:txBody>
      </p:sp>
      <p:sp>
        <p:nvSpPr>
          <p:cNvPr id="7173"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zh-TW"/>
          </a:p>
        </p:txBody>
      </p:sp>
      <p:sp>
        <p:nvSpPr>
          <p:cNvPr id="7174" name="Rectangle 6"/>
          <p:cNvSpPr>
            <a:spLocks noGrp="1" noChangeArrowheads="1"/>
          </p:cNvSpPr>
          <p:nvPr>
            <p:ph type="sldNum" sz="quarter" idx="4"/>
          </p:nvPr>
        </p:nvSpPr>
        <p:spPr bwMode="auto">
          <a:xfrm>
            <a:off x="6973888" y="6451600"/>
            <a:ext cx="213360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B1F779A4-2D8D-4296-BBB1-6B03E2980770}" type="slidenum">
              <a:rPr lang="en-US" altLang="zh-TW"/>
              <a:pPr/>
              <a:t>‹#›</a:t>
            </a:fld>
            <a:endParaRPr lang="en-US" altLang="zh-TW"/>
          </a:p>
        </p:txBody>
      </p:sp>
      <p:sp>
        <p:nvSpPr>
          <p:cNvPr id="7183" name="Rectangle 15"/>
          <p:cNvSpPr>
            <a:spLocks noChangeArrowheads="1"/>
          </p:cNvSpPr>
          <p:nvPr/>
        </p:nvSpPr>
        <p:spPr bwMode="auto">
          <a:xfrm>
            <a:off x="2124075" y="2130425"/>
            <a:ext cx="6840538"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TW" altLang="en-US" sz="4400">
                <a:solidFill>
                  <a:schemeClr val="tx2"/>
                </a:solidFill>
              </a:rPr>
              <a:t>按一下以編輯母片標題樣式</a:t>
            </a:r>
          </a:p>
        </p:txBody>
      </p:sp>
      <p:sp>
        <p:nvSpPr>
          <p:cNvPr id="7184" name="Rectangle 16"/>
          <p:cNvSpPr>
            <a:spLocks noChangeArrowheads="1"/>
          </p:cNvSpPr>
          <p:nvPr/>
        </p:nvSpPr>
        <p:spPr bwMode="auto">
          <a:xfrm>
            <a:off x="2843213" y="3860800"/>
            <a:ext cx="6113462"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r>
              <a:rPr lang="zh-TW" altLang="en-US" sz="3200"/>
              <a:t>按一下以編輯母片副標題樣式</a:t>
            </a:r>
          </a:p>
        </p:txBody>
      </p:sp>
      <p:pic>
        <p:nvPicPr>
          <p:cNvPr id="7185" name="圖片 12" descr="Microsystem_Mark1.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1844675"/>
            <a:ext cx="2592388"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6" name="Picture 18" descr="123142210"/>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0825" y="3860800"/>
            <a:ext cx="2232025" cy="574675"/>
          </a:xfrm>
          <a:prstGeom prst="rect">
            <a:avLst/>
          </a:prstGeom>
          <a:noFill/>
          <a:extLst>
            <a:ext uri="{909E8E84-426E-40DD-AFC4-6F175D3DCCD1}">
              <a14:hiddenFill xmlns:a14="http://schemas.microsoft.com/office/drawing/2010/main">
                <a:solidFill>
                  <a:srgbClr val="FFFFFF"/>
                </a:solidFill>
              </a14:hiddenFill>
            </a:ext>
          </a:extLst>
        </p:spPr>
      </p:pic>
      <p:pic>
        <p:nvPicPr>
          <p:cNvPr id="7187" name="Picture 19" descr="logo"/>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27988" y="5734050"/>
            <a:ext cx="854075" cy="83978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Arial" charset="0"/>
          <a:ea typeface="新細明體" charset="-120"/>
        </a:defRPr>
      </a:lvl2pPr>
      <a:lvl3pPr algn="ctr" rtl="0" eaLnBrk="1" fontAlgn="base" hangingPunct="1">
        <a:spcBef>
          <a:spcPct val="0"/>
        </a:spcBef>
        <a:spcAft>
          <a:spcPct val="0"/>
        </a:spcAft>
        <a:defRPr kumimoji="1" sz="4400">
          <a:solidFill>
            <a:schemeClr val="tx2"/>
          </a:solidFill>
          <a:latin typeface="Arial" charset="0"/>
          <a:ea typeface="新細明體" charset="-120"/>
        </a:defRPr>
      </a:lvl3pPr>
      <a:lvl4pPr algn="ctr" rtl="0" eaLnBrk="1" fontAlgn="base" hangingPunct="1">
        <a:spcBef>
          <a:spcPct val="0"/>
        </a:spcBef>
        <a:spcAft>
          <a:spcPct val="0"/>
        </a:spcAft>
        <a:defRPr kumimoji="1" sz="4400">
          <a:solidFill>
            <a:schemeClr val="tx2"/>
          </a:solidFill>
          <a:latin typeface="Arial" charset="0"/>
          <a:ea typeface="新細明體" charset="-120"/>
        </a:defRPr>
      </a:lvl4pPr>
      <a:lvl5pPr algn="ctr" rtl="0" eaLnBrk="1" fontAlgn="base" hangingPunct="1">
        <a:spcBef>
          <a:spcPct val="0"/>
        </a:spcBef>
        <a:spcAft>
          <a:spcPct val="0"/>
        </a:spcAft>
        <a:defRPr kumimoji="1" sz="4400">
          <a:solidFill>
            <a:schemeClr val="tx2"/>
          </a:solidFill>
          <a:latin typeface="Arial" charset="0"/>
          <a:ea typeface="新細明體" charset="-120"/>
        </a:defRPr>
      </a:lvl5pPr>
      <a:lvl6pPr marL="457200" algn="ctr" rtl="0" eaLnBrk="1" fontAlgn="base" hangingPunct="1">
        <a:spcBef>
          <a:spcPct val="0"/>
        </a:spcBef>
        <a:spcAft>
          <a:spcPct val="0"/>
        </a:spcAft>
        <a:defRPr kumimoji="1" sz="4400">
          <a:solidFill>
            <a:schemeClr val="tx2"/>
          </a:solidFill>
          <a:latin typeface="Arial" charset="0"/>
          <a:ea typeface="新細明體" charset="-120"/>
        </a:defRPr>
      </a:lvl6pPr>
      <a:lvl7pPr marL="914400" algn="ctr" rtl="0" eaLnBrk="1" fontAlgn="base" hangingPunct="1">
        <a:spcBef>
          <a:spcPct val="0"/>
        </a:spcBef>
        <a:spcAft>
          <a:spcPct val="0"/>
        </a:spcAft>
        <a:defRPr kumimoji="1" sz="4400">
          <a:solidFill>
            <a:schemeClr val="tx2"/>
          </a:solidFill>
          <a:latin typeface="Arial" charset="0"/>
          <a:ea typeface="新細明體" charset="-120"/>
        </a:defRPr>
      </a:lvl7pPr>
      <a:lvl8pPr marL="1371600" algn="ctr" rtl="0" eaLnBrk="1" fontAlgn="base" hangingPunct="1">
        <a:spcBef>
          <a:spcPct val="0"/>
        </a:spcBef>
        <a:spcAft>
          <a:spcPct val="0"/>
        </a:spcAft>
        <a:defRPr kumimoji="1" sz="4400">
          <a:solidFill>
            <a:schemeClr val="tx2"/>
          </a:solidFill>
          <a:latin typeface="Arial" charset="0"/>
          <a:ea typeface="新細明體" charset="-120"/>
        </a:defRPr>
      </a:lvl8pPr>
      <a:lvl9pPr marL="1828800" algn="ctr" rtl="0" eaLnBrk="1" fontAlgn="base" hangingPunct="1">
        <a:spcBef>
          <a:spcPct val="0"/>
        </a:spcBef>
        <a:spcAft>
          <a:spcPct val="0"/>
        </a:spcAft>
        <a:defRPr kumimoji="1" sz="4400">
          <a:solidFill>
            <a:schemeClr val="tx2"/>
          </a:solidFill>
          <a:latin typeface="Arial" charset="0"/>
          <a:ea typeface="新細明體" charset="-120"/>
        </a:defRPr>
      </a:lvl9pPr>
    </p:titleStyle>
    <p:body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250.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29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raspberrypi.com/software/" TargetMode="External"/><Relationship Id="rId7"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microsoft.com/office/2007/relationships/hdphoto" Target="../media/hdphoto1.wdp"/><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rive.google.com/drive/folders/1Xbvy4wbeXMmskQCJuFraAK71RanBq0Nb?usp=sharin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3.png"/><Relationship Id="rId7" Type="http://schemas.microsoft.com/office/2007/relationships/hdphoto" Target="../media/hdphoto2.wdp"/><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3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4.png"/><Relationship Id="rId7" Type="http://schemas.microsoft.com/office/2007/relationships/hdphoto" Target="../media/hdphoto1.wdp"/><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5.png"/><Relationship Id="rId10" Type="http://schemas.microsoft.com/office/2007/relationships/hdphoto" Target="../media/hdphoto3.wdp"/><Relationship Id="rId4" Type="http://schemas.openxmlformats.org/officeDocument/2006/relationships/image" Target="../media/image43.png"/><Relationship Id="rId9" Type="http://schemas.openxmlformats.org/officeDocument/2006/relationships/image" Target="../media/image5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0.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043608" y="2276872"/>
            <a:ext cx="7920880" cy="1296144"/>
          </a:xfrm>
        </p:spPr>
        <p:txBody>
          <a:bodyPr/>
          <a:lstStyle/>
          <a:p>
            <a:pPr algn="r"/>
            <a:r>
              <a:rPr lang="en-US" altLang="zh-TW" sz="3400" b="1" dirty="0">
                <a:solidFill>
                  <a:srgbClr val="002060"/>
                </a:solidFill>
                <a:cs typeface="Times New Roman" pitchFamily="18" charset="0"/>
              </a:rPr>
              <a:t>Object Detection with YOLOv4</a:t>
            </a:r>
            <a:endParaRPr lang="zh-TW" altLang="en-US" sz="3400" b="1" dirty="0">
              <a:solidFill>
                <a:srgbClr val="002060"/>
              </a:solidFill>
              <a:cs typeface="Times New Roman" pitchFamily="18" charset="0"/>
            </a:endParaRPr>
          </a:p>
        </p:txBody>
      </p:sp>
      <p:sp>
        <p:nvSpPr>
          <p:cNvPr id="5" name="投影片編號版面配置區 4"/>
          <p:cNvSpPr>
            <a:spLocks noGrp="1"/>
          </p:cNvSpPr>
          <p:nvPr>
            <p:ph type="sldNum" sz="quarter" idx="4"/>
          </p:nvPr>
        </p:nvSpPr>
        <p:spPr/>
        <p:txBody>
          <a:bodyPr/>
          <a:lstStyle/>
          <a:p>
            <a:fld id="{73DA0BB7-265A-403C-9275-D587AB510EDC}" type="slidenum">
              <a:rPr lang="zh-TW" altLang="en-US" smtClean="0"/>
              <a:t>1</a:t>
            </a:fld>
            <a:endParaRPr lang="zh-TW" altLang="en-US" dirty="0"/>
          </a:p>
        </p:txBody>
      </p:sp>
      <p:sp>
        <p:nvSpPr>
          <p:cNvPr id="11" name="副標題 2">
            <a:extLst>
              <a:ext uri="{FF2B5EF4-FFF2-40B4-BE49-F238E27FC236}">
                <a16:creationId xmlns:a16="http://schemas.microsoft.com/office/drawing/2014/main" id="{FD1E22B1-AB42-4A51-85B2-49E19A206D6E}"/>
              </a:ext>
            </a:extLst>
          </p:cNvPr>
          <p:cNvSpPr txBox="1">
            <a:spLocks/>
          </p:cNvSpPr>
          <p:nvPr/>
        </p:nvSpPr>
        <p:spPr bwMode="auto">
          <a:xfrm>
            <a:off x="4175956" y="5006453"/>
            <a:ext cx="4801429"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ts val="700"/>
              </a:spcBef>
              <a:spcAft>
                <a:spcPct val="0"/>
              </a:spcAft>
              <a:buClr>
                <a:schemeClr val="accent2"/>
              </a:buClr>
              <a:buSzPct val="60000"/>
              <a:buFont typeface="Wingdings" pitchFamily="2" charset="2"/>
              <a:buNone/>
              <a:defRPr kumimoji="1" sz="2900" baseline="0">
                <a:solidFill>
                  <a:schemeClr val="tx1"/>
                </a:solidFill>
                <a:latin typeface="Times New Roman" panose="02020603050405020304" pitchFamily="18" charset="0"/>
                <a:ea typeface="+mn-ea"/>
                <a:cs typeface="+mn-cs"/>
              </a:defRPr>
            </a:lvl1pPr>
            <a:lvl2pPr marL="639763" indent="-273050" algn="l" rtl="0" eaLnBrk="1" fontAlgn="base" hangingPunct="1">
              <a:spcBef>
                <a:spcPts val="550"/>
              </a:spcBef>
              <a:spcAft>
                <a:spcPct val="0"/>
              </a:spcAft>
              <a:buClr>
                <a:schemeClr val="accent1"/>
              </a:buClr>
              <a:buSzPct val="70000"/>
              <a:buFont typeface="Wingdings 2" pitchFamily="18" charset="2"/>
              <a:buChar char=""/>
              <a:defRPr kumimoji="1" sz="2600" baseline="0">
                <a:solidFill>
                  <a:schemeClr val="tx1"/>
                </a:solidFill>
                <a:latin typeface="Times New Roman" panose="02020603050405020304" pitchFamily="18" charset="0"/>
                <a:ea typeface="+mn-ea"/>
              </a:defRPr>
            </a:lvl2pPr>
            <a:lvl3pPr marL="914400" indent="-228600" algn="l" rtl="0" eaLnBrk="1" fontAlgn="base" hangingPunct="1">
              <a:spcBef>
                <a:spcPts val="500"/>
              </a:spcBef>
              <a:spcAft>
                <a:spcPct val="0"/>
              </a:spcAft>
              <a:buClr>
                <a:schemeClr val="accent2"/>
              </a:buClr>
              <a:buSzPct val="75000"/>
              <a:buFont typeface="Wingdings" pitchFamily="2" charset="2"/>
              <a:buChar char=""/>
              <a:defRPr kumimoji="1" sz="2300" baseline="0">
                <a:solidFill>
                  <a:schemeClr val="tx1"/>
                </a:solidFill>
                <a:latin typeface="Times New Roman" panose="02020603050405020304" pitchFamily="18" charset="0"/>
                <a:ea typeface="+mn-ea"/>
              </a:defRPr>
            </a:lvl3pPr>
            <a:lvl4pPr marL="1371600" indent="-228600" algn="l" rtl="0" eaLnBrk="1" fontAlgn="base" hangingPunct="1">
              <a:spcBef>
                <a:spcPts val="400"/>
              </a:spcBef>
              <a:spcAft>
                <a:spcPct val="0"/>
              </a:spcAft>
              <a:buClr>
                <a:srgbClr val="EB641B"/>
              </a:buClr>
              <a:buSzPct val="75000"/>
              <a:buFont typeface="Wingdings" pitchFamily="2" charset="2"/>
              <a:buChar char=""/>
              <a:defRPr kumimoji="1" sz="2000" baseline="0">
                <a:solidFill>
                  <a:schemeClr val="tx1"/>
                </a:solidFill>
                <a:latin typeface="Times New Roman" panose="02020603050405020304" pitchFamily="18" charset="0"/>
                <a:ea typeface="+mn-ea"/>
              </a:defRPr>
            </a:lvl4pPr>
            <a:lvl5pPr marL="1828800" indent="-228600" algn="l" rtl="0" eaLnBrk="1" fontAlgn="base" hangingPunct="1">
              <a:spcBef>
                <a:spcPts val="400"/>
              </a:spcBef>
              <a:spcAft>
                <a:spcPct val="0"/>
              </a:spcAft>
              <a:buClr>
                <a:srgbClr val="39639D"/>
              </a:buClr>
              <a:buSzPct val="65000"/>
              <a:buFont typeface="Wingdings" pitchFamily="2" charset="2"/>
              <a:buChar char=""/>
              <a:defRPr kumimoji="1" sz="2000" baseline="0">
                <a:solidFill>
                  <a:schemeClr val="tx1"/>
                </a:solidFill>
                <a:latin typeface="Times New Roman" panose="02020603050405020304" pitchFamily="18" charset="0"/>
                <a:ea typeface="+mn-ea"/>
              </a:defRPr>
            </a:lvl5pPr>
            <a:lvl6pPr marL="2286000" indent="-228600" algn="l" rtl="0" eaLnBrk="1" fontAlgn="base" hangingPunct="1">
              <a:spcBef>
                <a:spcPts val="400"/>
              </a:spcBef>
              <a:spcAft>
                <a:spcPct val="0"/>
              </a:spcAft>
              <a:buClr>
                <a:srgbClr val="39639D"/>
              </a:buClr>
              <a:buSzPct val="65000"/>
              <a:buFont typeface="Wingdings" pitchFamily="2" charset="2"/>
              <a:buChar char=""/>
              <a:defRPr kumimoji="1" sz="2000">
                <a:solidFill>
                  <a:schemeClr val="tx1"/>
                </a:solidFill>
                <a:latin typeface="+mn-lt"/>
                <a:ea typeface="+mn-ea"/>
              </a:defRPr>
            </a:lvl6pPr>
            <a:lvl7pPr marL="2743200" indent="-228600" algn="l" rtl="0" eaLnBrk="1" fontAlgn="base" hangingPunct="1">
              <a:spcBef>
                <a:spcPts val="400"/>
              </a:spcBef>
              <a:spcAft>
                <a:spcPct val="0"/>
              </a:spcAft>
              <a:buClr>
                <a:srgbClr val="39639D"/>
              </a:buClr>
              <a:buSzPct val="65000"/>
              <a:buFont typeface="Wingdings" pitchFamily="2" charset="2"/>
              <a:buChar char=""/>
              <a:defRPr kumimoji="1" sz="2000">
                <a:solidFill>
                  <a:schemeClr val="tx1"/>
                </a:solidFill>
                <a:latin typeface="+mn-lt"/>
                <a:ea typeface="+mn-ea"/>
              </a:defRPr>
            </a:lvl7pPr>
            <a:lvl8pPr marL="3200400" indent="-228600" algn="l" rtl="0" eaLnBrk="1" fontAlgn="base" hangingPunct="1">
              <a:spcBef>
                <a:spcPts val="400"/>
              </a:spcBef>
              <a:spcAft>
                <a:spcPct val="0"/>
              </a:spcAft>
              <a:buClr>
                <a:srgbClr val="39639D"/>
              </a:buClr>
              <a:buSzPct val="65000"/>
              <a:buFont typeface="Wingdings" pitchFamily="2" charset="2"/>
              <a:buChar char=""/>
              <a:defRPr kumimoji="1" sz="2000">
                <a:solidFill>
                  <a:schemeClr val="tx1"/>
                </a:solidFill>
                <a:latin typeface="+mn-lt"/>
                <a:ea typeface="+mn-ea"/>
              </a:defRPr>
            </a:lvl8pPr>
            <a:lvl9pPr marL="3657600" indent="-228600" algn="l" rtl="0" eaLnBrk="1" fontAlgn="base" hangingPunct="1">
              <a:spcBef>
                <a:spcPts val="400"/>
              </a:spcBef>
              <a:spcAft>
                <a:spcPct val="0"/>
              </a:spcAft>
              <a:buClr>
                <a:srgbClr val="39639D"/>
              </a:buClr>
              <a:buSzPct val="65000"/>
              <a:buFont typeface="Wingdings" pitchFamily="2" charset="2"/>
              <a:buChar char=""/>
              <a:defRPr kumimoji="1" sz="2000">
                <a:solidFill>
                  <a:schemeClr val="tx1"/>
                </a:solidFill>
                <a:latin typeface="+mn-lt"/>
                <a:ea typeface="+mn-ea"/>
              </a:defRPr>
            </a:lvl9pPr>
          </a:lstStyle>
          <a:p>
            <a:pPr algn="l"/>
            <a:r>
              <a:rPr lang="en-US" altLang="zh-TW" sz="1600" kern="0">
                <a:cs typeface="Times New Roman" pitchFamily="18" charset="0"/>
              </a:rPr>
              <a:t>Shanq-Jang Ruan, Ph. D.</a:t>
            </a:r>
          </a:p>
          <a:p>
            <a:pPr algn="l"/>
            <a:r>
              <a:rPr lang="en-US" altLang="zh-TW" sz="1600" kern="0">
                <a:cs typeface="Times New Roman" pitchFamily="18" charset="0"/>
              </a:rPr>
              <a:t>Distinguished</a:t>
            </a:r>
            <a:r>
              <a:rPr lang="zh-TW" altLang="en-US" sz="1600" kern="0">
                <a:cs typeface="Times New Roman" pitchFamily="18" charset="0"/>
              </a:rPr>
              <a:t> </a:t>
            </a:r>
            <a:r>
              <a:rPr lang="en-US" altLang="zh-TW" sz="1600" kern="0">
                <a:cs typeface="Times New Roman" pitchFamily="18" charset="0"/>
              </a:rPr>
              <a:t>Professor</a:t>
            </a:r>
          </a:p>
          <a:p>
            <a:pPr algn="l"/>
            <a:r>
              <a:rPr lang="en-US" altLang="zh-TW" sz="1600" kern="0">
                <a:cs typeface="Times New Roman" pitchFamily="18" charset="0"/>
              </a:rPr>
              <a:t>Dept. Electronic and Computer Engineering </a:t>
            </a:r>
          </a:p>
          <a:p>
            <a:pPr algn="l"/>
            <a:r>
              <a:rPr lang="en-US" altLang="zh-TW" sz="1600" kern="0">
                <a:cs typeface="Times New Roman" pitchFamily="18" charset="0"/>
              </a:rPr>
              <a:t>National Taiwan University of Science and Technology</a:t>
            </a:r>
            <a:endParaRPr lang="en-US" altLang="zh-TW" sz="1600" kern="0" dirty="0">
              <a:cs typeface="Times New Roman" pitchFamily="18" charset="0"/>
            </a:endParaRPr>
          </a:p>
        </p:txBody>
      </p:sp>
    </p:spTree>
    <p:extLst>
      <p:ext uri="{BB962C8B-B14F-4D97-AF65-F5344CB8AC3E}">
        <p14:creationId xmlns:p14="http://schemas.microsoft.com/office/powerpoint/2010/main" val="12727349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橢圓 99">
            <a:extLst>
              <a:ext uri="{FF2B5EF4-FFF2-40B4-BE49-F238E27FC236}">
                <a16:creationId xmlns:a16="http://schemas.microsoft.com/office/drawing/2014/main" id="{B59C2A0E-5DA1-44F7-A804-467AC50CA24A}"/>
              </a:ext>
            </a:extLst>
          </p:cNvPr>
          <p:cNvSpPr/>
          <p:nvPr/>
        </p:nvSpPr>
        <p:spPr>
          <a:xfrm>
            <a:off x="3191893" y="2618261"/>
            <a:ext cx="5494908" cy="405109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內容版面配置區 2">
            <a:extLst>
              <a:ext uri="{FF2B5EF4-FFF2-40B4-BE49-F238E27FC236}">
                <a16:creationId xmlns:a16="http://schemas.microsoft.com/office/drawing/2014/main" id="{29E94AD2-C4D2-40FD-9C8C-967FA8D22054}"/>
              </a:ext>
            </a:extLst>
          </p:cNvPr>
          <p:cNvSpPr>
            <a:spLocks noGrp="1"/>
          </p:cNvSpPr>
          <p:nvPr>
            <p:ph idx="1"/>
          </p:nvPr>
        </p:nvSpPr>
        <p:spPr>
          <a:xfrm>
            <a:off x="457200" y="1600200"/>
            <a:ext cx="8229600" cy="4525963"/>
          </a:xfrm>
        </p:spPr>
        <p:txBody>
          <a:bodyPr/>
          <a:lstStyle/>
          <a:p>
            <a:r>
              <a:rPr lang="en-US" altLang="zh-TW" sz="2000" dirty="0">
                <a:ea typeface="標楷體" panose="03000509000000000000" pitchFamily="65" charset="-120"/>
              </a:rPr>
              <a:t>Bottom-up path augmentation is adopted to preserve the low-level features when the layers become deeper.</a:t>
            </a:r>
          </a:p>
          <a:p>
            <a:r>
              <a:rPr lang="zh-TW" altLang="en-US" sz="2000" dirty="0">
                <a:ea typeface="標楷體" panose="03000509000000000000" pitchFamily="65" charset="-120"/>
              </a:rPr>
              <a:t>通過自底向上的路徑，我們用低層精確的定位信號來增強整個特征層次結構，從而縮短了低層與頂層之間的信息路徑。</a:t>
            </a:r>
            <a:endParaRPr lang="en-US" altLang="zh-TW" sz="2000" dirty="0">
              <a:ea typeface="標楷體" panose="03000509000000000000" pitchFamily="65" charset="-120"/>
            </a:endParaRPr>
          </a:p>
        </p:txBody>
      </p:sp>
      <p:sp>
        <p:nvSpPr>
          <p:cNvPr id="5" name="手繪多邊形: 圖案 4">
            <a:extLst>
              <a:ext uri="{FF2B5EF4-FFF2-40B4-BE49-F238E27FC236}">
                <a16:creationId xmlns:a16="http://schemas.microsoft.com/office/drawing/2014/main" id="{177A25C2-050E-49FD-B207-749142FF5173}"/>
              </a:ext>
            </a:extLst>
          </p:cNvPr>
          <p:cNvSpPr/>
          <p:nvPr/>
        </p:nvSpPr>
        <p:spPr>
          <a:xfrm>
            <a:off x="2222500" y="3683462"/>
            <a:ext cx="2374900" cy="2743200"/>
          </a:xfrm>
          <a:custGeom>
            <a:avLst/>
            <a:gdLst>
              <a:gd name="connsiteX0" fmla="*/ 50800 w 2374900"/>
              <a:gd name="connsiteY0" fmla="*/ 1422400 h 2743200"/>
              <a:gd name="connsiteX1" fmla="*/ 1263650 w 2374900"/>
              <a:gd name="connsiteY1" fmla="*/ 0 h 2743200"/>
              <a:gd name="connsiteX2" fmla="*/ 2374900 w 2374900"/>
              <a:gd name="connsiteY2" fmla="*/ 2743200 h 2743200"/>
              <a:gd name="connsiteX3" fmla="*/ 0 w 2374900"/>
              <a:gd name="connsiteY3" fmla="*/ 1758950 h 2743200"/>
              <a:gd name="connsiteX4" fmla="*/ 69850 w 2374900"/>
              <a:gd name="connsiteY4" fmla="*/ 1492250 h 2743200"/>
              <a:gd name="connsiteX5" fmla="*/ 120650 w 2374900"/>
              <a:gd name="connsiteY5" fmla="*/ 153035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4900" h="2743200">
                <a:moveTo>
                  <a:pt x="50800" y="1422400"/>
                </a:moveTo>
                <a:lnTo>
                  <a:pt x="1263650" y="0"/>
                </a:lnTo>
                <a:lnTo>
                  <a:pt x="2374900" y="2743200"/>
                </a:lnTo>
                <a:lnTo>
                  <a:pt x="0" y="1758950"/>
                </a:lnTo>
                <a:lnTo>
                  <a:pt x="69850" y="1492250"/>
                </a:lnTo>
                <a:lnTo>
                  <a:pt x="120650" y="1530350"/>
                </a:lnTo>
              </a:path>
            </a:pathLst>
          </a:custGeom>
          <a:solidFill>
            <a:srgbClr val="000000">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1F5FBA46-A3AD-4738-B144-F312E09DCD4E}"/>
              </a:ext>
            </a:extLst>
          </p:cNvPr>
          <p:cNvSpPr>
            <a:spLocks noGrp="1"/>
          </p:cNvSpPr>
          <p:nvPr>
            <p:ph type="title"/>
          </p:nvPr>
        </p:nvSpPr>
        <p:spPr>
          <a:xfrm>
            <a:off x="1655675" y="224644"/>
            <a:ext cx="7031125" cy="1143000"/>
          </a:xfrm>
        </p:spPr>
        <p:txBody>
          <a:bodyPr/>
          <a:lstStyle/>
          <a:p>
            <a:r>
              <a:rPr lang="en-US" altLang="zh-TW" dirty="0"/>
              <a:t>Path Aggregation Network (PANet)</a:t>
            </a:r>
            <a:endParaRPr lang="zh-TW" altLang="en-US" dirty="0"/>
          </a:p>
        </p:txBody>
      </p:sp>
      <p:sp>
        <p:nvSpPr>
          <p:cNvPr id="4" name="投影片編號版面配置區 3">
            <a:extLst>
              <a:ext uri="{FF2B5EF4-FFF2-40B4-BE49-F238E27FC236}">
                <a16:creationId xmlns:a16="http://schemas.microsoft.com/office/drawing/2014/main" id="{D502F8A7-53A0-454B-92D4-E8A4003C2158}"/>
              </a:ext>
            </a:extLst>
          </p:cNvPr>
          <p:cNvSpPr>
            <a:spLocks noGrp="1"/>
          </p:cNvSpPr>
          <p:nvPr>
            <p:ph type="sldNum" sz="quarter" idx="12"/>
          </p:nvPr>
        </p:nvSpPr>
        <p:spPr/>
        <p:txBody>
          <a:bodyPr/>
          <a:lstStyle/>
          <a:p>
            <a:fld id="{73DA0BB7-265A-403C-9275-D587AB510EDC}" type="slidenum">
              <a:rPr lang="zh-TW" altLang="en-US" smtClean="0"/>
              <a:t>10</a:t>
            </a:fld>
            <a:endParaRPr lang="zh-TW" altLang="en-US"/>
          </a:p>
        </p:txBody>
      </p:sp>
      <p:cxnSp>
        <p:nvCxnSpPr>
          <p:cNvPr id="102" name="直線接點 101">
            <a:extLst>
              <a:ext uri="{FF2B5EF4-FFF2-40B4-BE49-F238E27FC236}">
                <a16:creationId xmlns:a16="http://schemas.microsoft.com/office/drawing/2014/main" id="{B44E2A41-9116-4A9A-851B-E85433EA1509}"/>
              </a:ext>
            </a:extLst>
          </p:cNvPr>
          <p:cNvCxnSpPr>
            <a:cxnSpLocks/>
          </p:cNvCxnSpPr>
          <p:nvPr/>
        </p:nvCxnSpPr>
        <p:spPr>
          <a:xfrm flipV="1">
            <a:off x="2268773" y="3554366"/>
            <a:ext cx="1331119" cy="157054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接點 104">
            <a:extLst>
              <a:ext uri="{FF2B5EF4-FFF2-40B4-BE49-F238E27FC236}">
                <a16:creationId xmlns:a16="http://schemas.microsoft.com/office/drawing/2014/main" id="{DC28410B-819B-4CF9-BBF1-42E0BB9CE7F9}"/>
              </a:ext>
            </a:extLst>
          </p:cNvPr>
          <p:cNvCxnSpPr>
            <a:cxnSpLocks/>
          </p:cNvCxnSpPr>
          <p:nvPr/>
        </p:nvCxnSpPr>
        <p:spPr>
          <a:xfrm>
            <a:off x="2268773" y="5451937"/>
            <a:ext cx="2555255" cy="105190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98" name="群組 97">
            <a:extLst>
              <a:ext uri="{FF2B5EF4-FFF2-40B4-BE49-F238E27FC236}">
                <a16:creationId xmlns:a16="http://schemas.microsoft.com/office/drawing/2014/main" id="{7C0C05F2-AD5D-4A02-8575-CF454272363C}"/>
              </a:ext>
            </a:extLst>
          </p:cNvPr>
          <p:cNvGrpSpPr/>
          <p:nvPr/>
        </p:nvGrpSpPr>
        <p:grpSpPr>
          <a:xfrm>
            <a:off x="3410661" y="3421389"/>
            <a:ext cx="4931837" cy="1951827"/>
            <a:chOff x="176052" y="2031966"/>
            <a:chExt cx="4931837" cy="1951827"/>
          </a:xfrm>
        </p:grpSpPr>
        <p:pic>
          <p:nvPicPr>
            <p:cNvPr id="17" name="圖片 16">
              <a:extLst>
                <a:ext uri="{FF2B5EF4-FFF2-40B4-BE49-F238E27FC236}">
                  <a16:creationId xmlns:a16="http://schemas.microsoft.com/office/drawing/2014/main" id="{0392A57A-DF65-464C-905C-F8F45DD21167}"/>
                </a:ext>
              </a:extLst>
            </p:cNvPr>
            <p:cNvPicPr>
              <a:picLocks noChangeAspect="1"/>
            </p:cNvPicPr>
            <p:nvPr/>
          </p:nvPicPr>
          <p:blipFill>
            <a:blip r:embed="rId3"/>
            <a:stretch>
              <a:fillRect/>
            </a:stretch>
          </p:blipFill>
          <p:spPr>
            <a:xfrm>
              <a:off x="176052" y="2031966"/>
              <a:ext cx="2313467" cy="1951827"/>
            </a:xfrm>
            <a:prstGeom prst="rect">
              <a:avLst/>
            </a:prstGeom>
          </p:spPr>
        </p:pic>
        <p:pic>
          <p:nvPicPr>
            <p:cNvPr id="26" name="圖片 25">
              <a:extLst>
                <a:ext uri="{FF2B5EF4-FFF2-40B4-BE49-F238E27FC236}">
                  <a16:creationId xmlns:a16="http://schemas.microsoft.com/office/drawing/2014/main" id="{42440C8A-05BF-454B-A095-E14D75D0857E}"/>
                </a:ext>
              </a:extLst>
            </p:cNvPr>
            <p:cNvPicPr>
              <a:picLocks noChangeAspect="1"/>
            </p:cNvPicPr>
            <p:nvPr/>
          </p:nvPicPr>
          <p:blipFill>
            <a:blip r:embed="rId4"/>
            <a:stretch>
              <a:fillRect/>
            </a:stretch>
          </p:blipFill>
          <p:spPr>
            <a:xfrm>
              <a:off x="2633535" y="2290651"/>
              <a:ext cx="2474354" cy="1636560"/>
            </a:xfrm>
            <a:prstGeom prst="rect">
              <a:avLst/>
            </a:prstGeom>
          </p:spPr>
        </p:pic>
      </p:grpSp>
      <p:sp>
        <p:nvSpPr>
          <p:cNvPr id="113" name="文字方塊 112">
            <a:extLst>
              <a:ext uri="{FF2B5EF4-FFF2-40B4-BE49-F238E27FC236}">
                <a16:creationId xmlns:a16="http://schemas.microsoft.com/office/drawing/2014/main" id="{A2CC25BC-3EB2-4826-BE47-E6818C21B0D8}"/>
              </a:ext>
            </a:extLst>
          </p:cNvPr>
          <p:cNvSpPr txBox="1"/>
          <p:nvPr/>
        </p:nvSpPr>
        <p:spPr>
          <a:xfrm>
            <a:off x="4204045" y="5451937"/>
            <a:ext cx="1268055" cy="369332"/>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(a) PANet</a:t>
            </a:r>
            <a:endParaRPr lang="zh-TW" altLang="en-US" dirty="0">
              <a:latin typeface="Times New Roman" panose="02020603050405020304" pitchFamily="18" charset="0"/>
              <a:cs typeface="Times New Roman" panose="02020603050405020304" pitchFamily="18" charset="0"/>
            </a:endParaRPr>
          </a:p>
        </p:txBody>
      </p:sp>
      <p:sp>
        <p:nvSpPr>
          <p:cNvPr id="114" name="矩形 113">
            <a:extLst>
              <a:ext uri="{FF2B5EF4-FFF2-40B4-BE49-F238E27FC236}">
                <a16:creationId xmlns:a16="http://schemas.microsoft.com/office/drawing/2014/main" id="{A9A128D4-EDB4-4718-8BE6-17B8813F9310}"/>
              </a:ext>
            </a:extLst>
          </p:cNvPr>
          <p:cNvSpPr/>
          <p:nvPr/>
        </p:nvSpPr>
        <p:spPr>
          <a:xfrm>
            <a:off x="6064578" y="5451937"/>
            <a:ext cx="2035814" cy="369332"/>
          </a:xfrm>
          <a:prstGeom prst="rect">
            <a:avLst/>
          </a:prstGeom>
        </p:spPr>
        <p:txBody>
          <a:bodyPr wrap="none">
            <a:spAutoFit/>
          </a:bodyPr>
          <a:lstStyle/>
          <a:p>
            <a:r>
              <a:rPr lang="en-US" altLang="zh-TW" dirty="0">
                <a:latin typeface="Times New Roman" panose="02020603050405020304" pitchFamily="18" charset="0"/>
                <a:cs typeface="Times New Roman" panose="02020603050405020304" pitchFamily="18" charset="0"/>
              </a:rPr>
              <a:t>(b) Modified PANet</a:t>
            </a:r>
            <a:endParaRPr lang="zh-TW" altLang="en-US" dirty="0"/>
          </a:p>
        </p:txBody>
      </p:sp>
      <p:pic>
        <p:nvPicPr>
          <p:cNvPr id="67" name="圖片 66">
            <a:extLst>
              <a:ext uri="{FF2B5EF4-FFF2-40B4-BE49-F238E27FC236}">
                <a16:creationId xmlns:a16="http://schemas.microsoft.com/office/drawing/2014/main" id="{F184A403-227F-49A0-BCE8-1D8D22796087}"/>
              </a:ext>
            </a:extLst>
          </p:cNvPr>
          <p:cNvPicPr>
            <a:picLocks noChangeAspect="1"/>
          </p:cNvPicPr>
          <p:nvPr/>
        </p:nvPicPr>
        <p:blipFill>
          <a:blip r:embed="rId5"/>
          <a:stretch>
            <a:fillRect/>
          </a:stretch>
        </p:blipFill>
        <p:spPr>
          <a:xfrm>
            <a:off x="643082" y="4509087"/>
            <a:ext cx="2305325" cy="2088232"/>
          </a:xfrm>
          <a:prstGeom prst="rect">
            <a:avLst/>
          </a:prstGeom>
        </p:spPr>
      </p:pic>
    </p:spTree>
    <p:extLst>
      <p:ext uri="{BB962C8B-B14F-4D97-AF65-F5344CB8AC3E}">
        <p14:creationId xmlns:p14="http://schemas.microsoft.com/office/powerpoint/2010/main" val="2793393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white and brown cat and white cat">
            <a:extLst>
              <a:ext uri="{FF2B5EF4-FFF2-40B4-BE49-F238E27FC236}">
                <a16:creationId xmlns:a16="http://schemas.microsoft.com/office/drawing/2014/main" id="{62BEEB7E-5DAB-466B-A036-096FF807F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875" y="2420888"/>
            <a:ext cx="6336177" cy="3858907"/>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614B2E1C-EEEC-4516-947B-F45C59991A87}"/>
              </a:ext>
            </a:extLst>
          </p:cNvPr>
          <p:cNvSpPr>
            <a:spLocks noGrp="1"/>
          </p:cNvSpPr>
          <p:nvPr>
            <p:ph type="title"/>
          </p:nvPr>
        </p:nvSpPr>
        <p:spPr>
          <a:xfrm>
            <a:off x="1476375" y="274638"/>
            <a:ext cx="7210425" cy="1143000"/>
          </a:xfrm>
        </p:spPr>
        <p:txBody>
          <a:bodyPr/>
          <a:lstStyle/>
          <a:p>
            <a:r>
              <a:rPr lang="en-US" altLang="zh-TW" sz="3600" dirty="0"/>
              <a:t>How does the YOLO model work?</a:t>
            </a:r>
            <a:endParaRPr lang="zh-TW" altLang="en-US" sz="3600" dirty="0"/>
          </a:p>
        </p:txBody>
      </p:sp>
      <p:sp>
        <p:nvSpPr>
          <p:cNvPr id="4" name="投影片編號版面配置區 3">
            <a:extLst>
              <a:ext uri="{FF2B5EF4-FFF2-40B4-BE49-F238E27FC236}">
                <a16:creationId xmlns:a16="http://schemas.microsoft.com/office/drawing/2014/main" id="{68A6DCA2-0FF3-4EBF-A665-90E172DCB9CF}"/>
              </a:ext>
            </a:extLst>
          </p:cNvPr>
          <p:cNvSpPr>
            <a:spLocks noGrp="1"/>
          </p:cNvSpPr>
          <p:nvPr>
            <p:ph type="sldNum" sz="quarter" idx="12"/>
          </p:nvPr>
        </p:nvSpPr>
        <p:spPr>
          <a:xfrm>
            <a:off x="6948488" y="6453188"/>
            <a:ext cx="2133600" cy="331787"/>
          </a:xfrm>
        </p:spPr>
        <p:txBody>
          <a:bodyPr/>
          <a:lstStyle/>
          <a:p>
            <a:fld id="{73DA0BB7-265A-403C-9275-D587AB510EDC}" type="slidenum">
              <a:rPr lang="zh-TW" altLang="en-US" smtClean="0"/>
              <a:t>11</a:t>
            </a:fld>
            <a:endParaRPr lang="zh-TW" altLang="en-US"/>
          </a:p>
        </p:txBody>
      </p:sp>
      <p:grpSp>
        <p:nvGrpSpPr>
          <p:cNvPr id="77" name="群組 76">
            <a:extLst>
              <a:ext uri="{FF2B5EF4-FFF2-40B4-BE49-F238E27FC236}">
                <a16:creationId xmlns:a16="http://schemas.microsoft.com/office/drawing/2014/main" id="{96FF66D5-0B91-4A3D-9BD9-8489F4EC5A4B}"/>
              </a:ext>
            </a:extLst>
          </p:cNvPr>
          <p:cNvGrpSpPr/>
          <p:nvPr/>
        </p:nvGrpSpPr>
        <p:grpSpPr>
          <a:xfrm>
            <a:off x="1403648" y="2438181"/>
            <a:ext cx="6336723" cy="3869561"/>
            <a:chOff x="1619671" y="2256966"/>
            <a:chExt cx="6120681" cy="3743779"/>
          </a:xfrm>
        </p:grpSpPr>
        <p:cxnSp>
          <p:nvCxnSpPr>
            <p:cNvPr id="13" name="直線接點 12">
              <a:extLst>
                <a:ext uri="{FF2B5EF4-FFF2-40B4-BE49-F238E27FC236}">
                  <a16:creationId xmlns:a16="http://schemas.microsoft.com/office/drawing/2014/main" id="{9F9A72EC-A148-4559-B7B0-964ADEBCD369}"/>
                </a:ext>
              </a:extLst>
            </p:cNvPr>
            <p:cNvCxnSpPr>
              <a:cxnSpLocks/>
            </p:cNvCxnSpPr>
            <p:nvPr/>
          </p:nvCxnSpPr>
          <p:spPr>
            <a:xfrm>
              <a:off x="1619671" y="3451302"/>
              <a:ext cx="6120154" cy="0"/>
            </a:xfrm>
            <a:prstGeom prst="line">
              <a:avLst/>
            </a:prstGeom>
            <a:ln w="19050" cap="rnd">
              <a:solidFill>
                <a:schemeClr val="tx1"/>
              </a:solidFill>
            </a:ln>
          </p:spPr>
          <p:style>
            <a:lnRef idx="1">
              <a:schemeClr val="dk1"/>
            </a:lnRef>
            <a:fillRef idx="0">
              <a:schemeClr val="dk1"/>
            </a:fillRef>
            <a:effectRef idx="0">
              <a:schemeClr val="dk1"/>
            </a:effectRef>
            <a:fontRef idx="minor">
              <a:schemeClr val="tx1"/>
            </a:fontRef>
          </p:style>
        </p:cxnSp>
        <p:cxnSp>
          <p:nvCxnSpPr>
            <p:cNvPr id="16" name="直線接點 15">
              <a:extLst>
                <a:ext uri="{FF2B5EF4-FFF2-40B4-BE49-F238E27FC236}">
                  <a16:creationId xmlns:a16="http://schemas.microsoft.com/office/drawing/2014/main" id="{2EE089A5-E551-4A7E-833F-0ACC106C15B7}"/>
                </a:ext>
              </a:extLst>
            </p:cNvPr>
            <p:cNvCxnSpPr>
              <a:cxnSpLocks/>
            </p:cNvCxnSpPr>
            <p:nvPr/>
          </p:nvCxnSpPr>
          <p:spPr>
            <a:xfrm>
              <a:off x="1619671" y="4794930"/>
              <a:ext cx="6120154" cy="0"/>
            </a:xfrm>
            <a:prstGeom prst="line">
              <a:avLst/>
            </a:prstGeom>
            <a:ln w="19050" cap="rnd">
              <a:solidFill>
                <a:schemeClr val="tx1"/>
              </a:solidFill>
            </a:ln>
          </p:spPr>
          <p:style>
            <a:lnRef idx="1">
              <a:schemeClr val="dk1"/>
            </a:lnRef>
            <a:fillRef idx="0">
              <a:schemeClr val="dk1"/>
            </a:fillRef>
            <a:effectRef idx="0">
              <a:schemeClr val="dk1"/>
            </a:effectRef>
            <a:fontRef idx="minor">
              <a:schemeClr val="tx1"/>
            </a:fontRef>
          </p:style>
        </p:cxnSp>
        <p:cxnSp>
          <p:nvCxnSpPr>
            <p:cNvPr id="17" name="直線接點 16">
              <a:extLst>
                <a:ext uri="{FF2B5EF4-FFF2-40B4-BE49-F238E27FC236}">
                  <a16:creationId xmlns:a16="http://schemas.microsoft.com/office/drawing/2014/main" id="{F03DEEFC-2650-475C-A129-E1EFE835A016}"/>
                </a:ext>
              </a:extLst>
            </p:cNvPr>
            <p:cNvCxnSpPr>
              <a:cxnSpLocks/>
            </p:cNvCxnSpPr>
            <p:nvPr/>
          </p:nvCxnSpPr>
          <p:spPr>
            <a:xfrm flipV="1">
              <a:off x="2809124" y="2275207"/>
              <a:ext cx="0" cy="3725289"/>
            </a:xfrm>
            <a:prstGeom prst="line">
              <a:avLst/>
            </a:prstGeom>
            <a:ln w="19050" cap="rnd">
              <a:solidFill>
                <a:schemeClr val="tx1"/>
              </a:solidFill>
            </a:ln>
          </p:spPr>
          <p:style>
            <a:lnRef idx="1">
              <a:schemeClr val="dk1"/>
            </a:lnRef>
            <a:fillRef idx="0">
              <a:schemeClr val="dk1"/>
            </a:fillRef>
            <a:effectRef idx="0">
              <a:schemeClr val="dk1"/>
            </a:effectRef>
            <a:fontRef idx="minor">
              <a:schemeClr val="tx1"/>
            </a:fontRef>
          </p:style>
        </p:cxnSp>
        <p:cxnSp>
          <p:nvCxnSpPr>
            <p:cNvPr id="25" name="直線接點 24">
              <a:extLst>
                <a:ext uri="{FF2B5EF4-FFF2-40B4-BE49-F238E27FC236}">
                  <a16:creationId xmlns:a16="http://schemas.microsoft.com/office/drawing/2014/main" id="{B7A48E9C-BD16-4390-9A2B-1E6CBA08C379}"/>
                </a:ext>
              </a:extLst>
            </p:cNvPr>
            <p:cNvCxnSpPr>
              <a:cxnSpLocks/>
            </p:cNvCxnSpPr>
            <p:nvPr/>
          </p:nvCxnSpPr>
          <p:spPr>
            <a:xfrm>
              <a:off x="1619671" y="2256966"/>
              <a:ext cx="6120154" cy="0"/>
            </a:xfrm>
            <a:prstGeom prst="line">
              <a:avLst/>
            </a:prstGeom>
            <a:ln w="38100" cap="rnd">
              <a:solidFill>
                <a:schemeClr val="tx1"/>
              </a:solidFill>
            </a:ln>
          </p:spPr>
          <p:style>
            <a:lnRef idx="1">
              <a:schemeClr val="dk1"/>
            </a:lnRef>
            <a:fillRef idx="0">
              <a:schemeClr val="dk1"/>
            </a:fillRef>
            <a:effectRef idx="0">
              <a:schemeClr val="dk1"/>
            </a:effectRef>
            <a:fontRef idx="minor">
              <a:schemeClr val="tx1"/>
            </a:fontRef>
          </p:style>
        </p:cxnSp>
        <p:cxnSp>
          <p:nvCxnSpPr>
            <p:cNvPr id="26" name="直線接點 25">
              <a:extLst>
                <a:ext uri="{FF2B5EF4-FFF2-40B4-BE49-F238E27FC236}">
                  <a16:creationId xmlns:a16="http://schemas.microsoft.com/office/drawing/2014/main" id="{5A2C2198-1CC8-41BC-84ED-BF303EF8BF72}"/>
                </a:ext>
              </a:extLst>
            </p:cNvPr>
            <p:cNvCxnSpPr>
              <a:cxnSpLocks/>
            </p:cNvCxnSpPr>
            <p:nvPr/>
          </p:nvCxnSpPr>
          <p:spPr>
            <a:xfrm>
              <a:off x="1619671" y="6000496"/>
              <a:ext cx="6120154" cy="0"/>
            </a:xfrm>
            <a:prstGeom prst="line">
              <a:avLst/>
            </a:prstGeom>
            <a:ln w="38100" cap="rnd">
              <a:solidFill>
                <a:schemeClr val="tx1"/>
              </a:solidFill>
            </a:ln>
          </p:spPr>
          <p:style>
            <a:lnRef idx="1">
              <a:schemeClr val="dk1"/>
            </a:lnRef>
            <a:fillRef idx="0">
              <a:schemeClr val="dk1"/>
            </a:fillRef>
            <a:effectRef idx="0">
              <a:schemeClr val="dk1"/>
            </a:effectRef>
            <a:fontRef idx="minor">
              <a:schemeClr val="tx1"/>
            </a:fontRef>
          </p:style>
        </p:cxnSp>
        <p:cxnSp>
          <p:nvCxnSpPr>
            <p:cNvPr id="27" name="直線接點 26">
              <a:extLst>
                <a:ext uri="{FF2B5EF4-FFF2-40B4-BE49-F238E27FC236}">
                  <a16:creationId xmlns:a16="http://schemas.microsoft.com/office/drawing/2014/main" id="{5D8F51A3-9FE3-4791-9CAC-2825D2A6F866}"/>
                </a:ext>
              </a:extLst>
            </p:cNvPr>
            <p:cNvCxnSpPr>
              <a:cxnSpLocks/>
            </p:cNvCxnSpPr>
            <p:nvPr/>
          </p:nvCxnSpPr>
          <p:spPr>
            <a:xfrm flipV="1">
              <a:off x="1619671" y="2256966"/>
              <a:ext cx="0" cy="3732300"/>
            </a:xfrm>
            <a:prstGeom prst="line">
              <a:avLst/>
            </a:prstGeom>
            <a:ln w="38100" cap="rnd">
              <a:solidFill>
                <a:schemeClr val="tx1"/>
              </a:solidFill>
            </a:ln>
          </p:spPr>
          <p:style>
            <a:lnRef idx="1">
              <a:schemeClr val="dk1"/>
            </a:lnRef>
            <a:fillRef idx="0">
              <a:schemeClr val="dk1"/>
            </a:fillRef>
            <a:effectRef idx="0">
              <a:schemeClr val="dk1"/>
            </a:effectRef>
            <a:fontRef idx="minor">
              <a:schemeClr val="tx1"/>
            </a:fontRef>
          </p:style>
        </p:cxnSp>
        <p:cxnSp>
          <p:nvCxnSpPr>
            <p:cNvPr id="33" name="直線接點 32">
              <a:extLst>
                <a:ext uri="{FF2B5EF4-FFF2-40B4-BE49-F238E27FC236}">
                  <a16:creationId xmlns:a16="http://schemas.microsoft.com/office/drawing/2014/main" id="{C0843319-542C-410A-AE6D-C937E5D7095B}"/>
                </a:ext>
              </a:extLst>
            </p:cNvPr>
            <p:cNvCxnSpPr>
              <a:cxnSpLocks/>
            </p:cNvCxnSpPr>
            <p:nvPr/>
          </p:nvCxnSpPr>
          <p:spPr>
            <a:xfrm flipV="1">
              <a:off x="4030008" y="2275207"/>
              <a:ext cx="0" cy="3725538"/>
            </a:xfrm>
            <a:prstGeom prst="line">
              <a:avLst/>
            </a:prstGeom>
            <a:ln w="19050" cap="rnd">
              <a:solidFill>
                <a:schemeClr val="tx1"/>
              </a:solidFill>
            </a:ln>
          </p:spPr>
          <p:style>
            <a:lnRef idx="1">
              <a:schemeClr val="dk1"/>
            </a:lnRef>
            <a:fillRef idx="0">
              <a:schemeClr val="dk1"/>
            </a:fillRef>
            <a:effectRef idx="0">
              <a:schemeClr val="dk1"/>
            </a:effectRef>
            <a:fontRef idx="minor">
              <a:schemeClr val="tx1"/>
            </a:fontRef>
          </p:style>
        </p:cxnSp>
        <p:cxnSp>
          <p:nvCxnSpPr>
            <p:cNvPr id="41" name="直線接點 40">
              <a:extLst>
                <a:ext uri="{FF2B5EF4-FFF2-40B4-BE49-F238E27FC236}">
                  <a16:creationId xmlns:a16="http://schemas.microsoft.com/office/drawing/2014/main" id="{4719BFD4-0260-4A23-8A4E-ABF67EBC3423}"/>
                </a:ext>
              </a:extLst>
            </p:cNvPr>
            <p:cNvCxnSpPr>
              <a:cxnSpLocks/>
            </p:cNvCxnSpPr>
            <p:nvPr/>
          </p:nvCxnSpPr>
          <p:spPr>
            <a:xfrm flipV="1">
              <a:off x="5292079" y="2263343"/>
              <a:ext cx="0" cy="3713423"/>
            </a:xfrm>
            <a:prstGeom prst="line">
              <a:avLst/>
            </a:prstGeom>
            <a:ln w="19050" cap="rnd">
              <a:solidFill>
                <a:schemeClr val="tx1"/>
              </a:solidFill>
            </a:ln>
          </p:spPr>
          <p:style>
            <a:lnRef idx="1">
              <a:schemeClr val="dk1"/>
            </a:lnRef>
            <a:fillRef idx="0">
              <a:schemeClr val="dk1"/>
            </a:fillRef>
            <a:effectRef idx="0">
              <a:schemeClr val="dk1"/>
            </a:effectRef>
            <a:fontRef idx="minor">
              <a:schemeClr val="tx1"/>
            </a:fontRef>
          </p:style>
        </p:cxnSp>
        <p:cxnSp>
          <p:nvCxnSpPr>
            <p:cNvPr id="42" name="直線接點 41">
              <a:extLst>
                <a:ext uri="{FF2B5EF4-FFF2-40B4-BE49-F238E27FC236}">
                  <a16:creationId xmlns:a16="http://schemas.microsoft.com/office/drawing/2014/main" id="{DD622FC2-7F70-4A33-A5A4-5B9F72E1EEA8}"/>
                </a:ext>
              </a:extLst>
            </p:cNvPr>
            <p:cNvCxnSpPr>
              <a:cxnSpLocks/>
            </p:cNvCxnSpPr>
            <p:nvPr/>
          </p:nvCxnSpPr>
          <p:spPr>
            <a:xfrm flipV="1">
              <a:off x="6507630" y="2256966"/>
              <a:ext cx="0" cy="3743531"/>
            </a:xfrm>
            <a:prstGeom prst="line">
              <a:avLst/>
            </a:prstGeom>
            <a:ln w="19050" cap="rnd">
              <a:solidFill>
                <a:schemeClr val="tx1"/>
              </a:solidFill>
            </a:ln>
          </p:spPr>
          <p:style>
            <a:lnRef idx="1">
              <a:schemeClr val="dk1"/>
            </a:lnRef>
            <a:fillRef idx="0">
              <a:schemeClr val="dk1"/>
            </a:fillRef>
            <a:effectRef idx="0">
              <a:schemeClr val="dk1"/>
            </a:effectRef>
            <a:fontRef idx="minor">
              <a:schemeClr val="tx1"/>
            </a:fontRef>
          </p:style>
        </p:cxnSp>
        <p:cxnSp>
          <p:nvCxnSpPr>
            <p:cNvPr id="44" name="直線接點 43">
              <a:extLst>
                <a:ext uri="{FF2B5EF4-FFF2-40B4-BE49-F238E27FC236}">
                  <a16:creationId xmlns:a16="http://schemas.microsoft.com/office/drawing/2014/main" id="{886BE196-4878-49D6-9B87-3C635935FEB7}"/>
                </a:ext>
              </a:extLst>
            </p:cNvPr>
            <p:cNvCxnSpPr>
              <a:cxnSpLocks/>
            </p:cNvCxnSpPr>
            <p:nvPr/>
          </p:nvCxnSpPr>
          <p:spPr>
            <a:xfrm flipH="1" flipV="1">
              <a:off x="7739825" y="2256966"/>
              <a:ext cx="527" cy="3732862"/>
            </a:xfrm>
            <a:prstGeom prst="line">
              <a:avLst/>
            </a:prstGeom>
            <a:ln w="38100" cap="rnd">
              <a:solidFill>
                <a:schemeClr val="tx1"/>
              </a:solidFill>
            </a:ln>
          </p:spPr>
          <p:style>
            <a:lnRef idx="1">
              <a:schemeClr val="dk1"/>
            </a:lnRef>
            <a:fillRef idx="0">
              <a:schemeClr val="dk1"/>
            </a:fillRef>
            <a:effectRef idx="0">
              <a:schemeClr val="dk1"/>
            </a:effectRef>
            <a:fontRef idx="minor">
              <a:schemeClr val="tx1"/>
            </a:fontRef>
          </p:style>
        </p:cxnSp>
      </p:grpSp>
      <p:cxnSp>
        <p:nvCxnSpPr>
          <p:cNvPr id="69" name="直線單箭頭接點 68">
            <a:extLst>
              <a:ext uri="{FF2B5EF4-FFF2-40B4-BE49-F238E27FC236}">
                <a16:creationId xmlns:a16="http://schemas.microsoft.com/office/drawing/2014/main" id="{73D1B5B9-C5AA-4CC6-B2DB-85F29DCCDD09}"/>
              </a:ext>
            </a:extLst>
          </p:cNvPr>
          <p:cNvCxnSpPr>
            <a:cxnSpLocks/>
          </p:cNvCxnSpPr>
          <p:nvPr/>
        </p:nvCxnSpPr>
        <p:spPr>
          <a:xfrm flipH="1">
            <a:off x="2113443" y="2115768"/>
            <a:ext cx="1" cy="270895"/>
          </a:xfrm>
          <a:prstGeom prst="straightConnector1">
            <a:avLst/>
          </a:prstGeom>
          <a:ln w="381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圓角 66">
            <a:extLst>
              <a:ext uri="{FF2B5EF4-FFF2-40B4-BE49-F238E27FC236}">
                <a16:creationId xmlns:a16="http://schemas.microsoft.com/office/drawing/2014/main" id="{565E2071-C1B8-4908-8822-A8A8263AFEC5}"/>
              </a:ext>
            </a:extLst>
          </p:cNvPr>
          <p:cNvSpPr/>
          <p:nvPr/>
        </p:nvSpPr>
        <p:spPr>
          <a:xfrm>
            <a:off x="1583668" y="1712738"/>
            <a:ext cx="1148677" cy="418390"/>
          </a:xfrm>
          <a:prstGeom prst="roundRect">
            <a:avLst/>
          </a:prstGeom>
          <a:solidFill>
            <a:srgbClr val="FFC000"/>
          </a:solidFill>
          <a:ln>
            <a:solidFill>
              <a:srgbClr val="F08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文字方塊 67">
            <a:extLst>
              <a:ext uri="{FF2B5EF4-FFF2-40B4-BE49-F238E27FC236}">
                <a16:creationId xmlns:a16="http://schemas.microsoft.com/office/drawing/2014/main" id="{E33691EC-5679-4123-B1D4-30DC4A612E24}"/>
              </a:ext>
            </a:extLst>
          </p:cNvPr>
          <p:cNvSpPr txBox="1"/>
          <p:nvPr/>
        </p:nvSpPr>
        <p:spPr>
          <a:xfrm>
            <a:off x="1621872" y="1741591"/>
            <a:ext cx="1072268" cy="369332"/>
          </a:xfrm>
          <a:prstGeom prst="rect">
            <a:avLst/>
          </a:prstGeom>
          <a:noFill/>
          <a:ln>
            <a:noFill/>
          </a:ln>
        </p:spPr>
        <p:txBody>
          <a:bodyPr wrap="square" rtlCol="0">
            <a:spAutoFit/>
          </a:bodyPr>
          <a:lstStyle/>
          <a:p>
            <a:r>
              <a:rPr lang="en-US" altLang="zh-TW" b="1" dirty="0">
                <a:latin typeface="Times New Roman" panose="02020603050405020304" pitchFamily="18" charset="0"/>
                <a:cs typeface="Times New Roman" panose="02020603050405020304" pitchFamily="18" charset="0"/>
              </a:rPr>
              <a:t>Grid cell</a:t>
            </a:r>
            <a:endParaRPr lang="zh-TW" altLang="en-US" b="1" dirty="0">
              <a:latin typeface="Times New Roman" panose="02020603050405020304" pitchFamily="18" charset="0"/>
              <a:cs typeface="Times New Roman" panose="02020603050405020304" pitchFamily="18" charset="0"/>
            </a:endParaRPr>
          </a:p>
        </p:txBody>
      </p:sp>
      <p:grpSp>
        <p:nvGrpSpPr>
          <p:cNvPr id="3" name="群組 2">
            <a:extLst>
              <a:ext uri="{FF2B5EF4-FFF2-40B4-BE49-F238E27FC236}">
                <a16:creationId xmlns:a16="http://schemas.microsoft.com/office/drawing/2014/main" id="{02349C33-169A-4E59-A4D7-C422FE3A34AB}"/>
              </a:ext>
            </a:extLst>
          </p:cNvPr>
          <p:cNvGrpSpPr/>
          <p:nvPr/>
        </p:nvGrpSpPr>
        <p:grpSpPr>
          <a:xfrm>
            <a:off x="4926698" y="3356992"/>
            <a:ext cx="2741646" cy="2447890"/>
            <a:chOff x="4499992" y="2998644"/>
            <a:chExt cx="2741646" cy="2447890"/>
          </a:xfrm>
        </p:grpSpPr>
        <p:grpSp>
          <p:nvGrpSpPr>
            <p:cNvPr id="120" name="群組 119">
              <a:extLst>
                <a:ext uri="{FF2B5EF4-FFF2-40B4-BE49-F238E27FC236}">
                  <a16:creationId xmlns:a16="http://schemas.microsoft.com/office/drawing/2014/main" id="{C6E11037-5174-4207-AF45-624501973800}"/>
                </a:ext>
              </a:extLst>
            </p:cNvPr>
            <p:cNvGrpSpPr/>
            <p:nvPr/>
          </p:nvGrpSpPr>
          <p:grpSpPr>
            <a:xfrm>
              <a:off x="4499992" y="2998644"/>
              <a:ext cx="2741646" cy="2447890"/>
              <a:chOff x="1777596" y="2866361"/>
              <a:chExt cx="2972212" cy="2656292"/>
            </a:xfrm>
          </p:grpSpPr>
          <p:grpSp>
            <p:nvGrpSpPr>
              <p:cNvPr id="90" name="群組 89">
                <a:extLst>
                  <a:ext uri="{FF2B5EF4-FFF2-40B4-BE49-F238E27FC236}">
                    <a16:creationId xmlns:a16="http://schemas.microsoft.com/office/drawing/2014/main" id="{38C77F6B-4423-42C2-9D70-F02BB9DE7AA0}"/>
                  </a:ext>
                </a:extLst>
              </p:cNvPr>
              <p:cNvGrpSpPr/>
              <p:nvPr/>
            </p:nvGrpSpPr>
            <p:grpSpPr>
              <a:xfrm>
                <a:off x="1777596" y="2866361"/>
                <a:ext cx="2972212" cy="2656292"/>
                <a:chOff x="5364088" y="1398347"/>
                <a:chExt cx="792088" cy="792088"/>
              </a:xfrm>
            </p:grpSpPr>
            <p:sp>
              <p:nvSpPr>
                <p:cNvPr id="91" name="矩形 90">
                  <a:extLst>
                    <a:ext uri="{FF2B5EF4-FFF2-40B4-BE49-F238E27FC236}">
                      <a16:creationId xmlns:a16="http://schemas.microsoft.com/office/drawing/2014/main" id="{E5851591-B46A-4933-A9F8-8C7187830499}"/>
                    </a:ext>
                  </a:extLst>
                </p:cNvPr>
                <p:cNvSpPr/>
                <p:nvPr/>
              </p:nvSpPr>
              <p:spPr>
                <a:xfrm>
                  <a:off x="5364088" y="1613759"/>
                  <a:ext cx="792088" cy="37647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2" name="矩形 91">
                  <a:extLst>
                    <a:ext uri="{FF2B5EF4-FFF2-40B4-BE49-F238E27FC236}">
                      <a16:creationId xmlns:a16="http://schemas.microsoft.com/office/drawing/2014/main" id="{707FDD50-E59B-471E-B22E-E8B2E663CC22}"/>
                    </a:ext>
                  </a:extLst>
                </p:cNvPr>
                <p:cNvSpPr/>
                <p:nvPr/>
              </p:nvSpPr>
              <p:spPr>
                <a:xfrm rot="16200000">
                  <a:off x="5375778" y="1606153"/>
                  <a:ext cx="792088" cy="37647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a:extLst>
                    <a:ext uri="{FF2B5EF4-FFF2-40B4-BE49-F238E27FC236}">
                      <a16:creationId xmlns:a16="http://schemas.microsoft.com/office/drawing/2014/main" id="{69CFFAD0-B7A9-4031-941A-BBB3AB6E761F}"/>
                    </a:ext>
                  </a:extLst>
                </p:cNvPr>
                <p:cNvSpPr/>
                <p:nvPr/>
              </p:nvSpPr>
              <p:spPr>
                <a:xfrm rot="16200000">
                  <a:off x="5450742" y="1494944"/>
                  <a:ext cx="618780" cy="59653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9" name="群組 88">
                <a:extLst>
                  <a:ext uri="{FF2B5EF4-FFF2-40B4-BE49-F238E27FC236}">
                    <a16:creationId xmlns:a16="http://schemas.microsoft.com/office/drawing/2014/main" id="{8EDB83C9-6FF1-4A9A-B4A4-65663C659D0E}"/>
                  </a:ext>
                </a:extLst>
              </p:cNvPr>
              <p:cNvGrpSpPr/>
              <p:nvPr/>
            </p:nvGrpSpPr>
            <p:grpSpPr>
              <a:xfrm>
                <a:off x="2830152" y="3983999"/>
                <a:ext cx="792088" cy="792088"/>
                <a:chOff x="4165718" y="1399308"/>
                <a:chExt cx="792088" cy="792088"/>
              </a:xfrm>
            </p:grpSpPr>
            <p:sp>
              <p:nvSpPr>
                <p:cNvPr id="82" name="矩形 81">
                  <a:extLst>
                    <a:ext uri="{FF2B5EF4-FFF2-40B4-BE49-F238E27FC236}">
                      <a16:creationId xmlns:a16="http://schemas.microsoft.com/office/drawing/2014/main" id="{A183BB35-1E63-44EE-BF76-673691EE7E2F}"/>
                    </a:ext>
                  </a:extLst>
                </p:cNvPr>
                <p:cNvSpPr/>
                <p:nvPr/>
              </p:nvSpPr>
              <p:spPr>
                <a:xfrm>
                  <a:off x="4165718" y="1614720"/>
                  <a:ext cx="792088" cy="376476"/>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a:extLst>
                    <a:ext uri="{FF2B5EF4-FFF2-40B4-BE49-F238E27FC236}">
                      <a16:creationId xmlns:a16="http://schemas.microsoft.com/office/drawing/2014/main" id="{AC9F4CA7-EEFE-4452-9882-6A37E3F896A4}"/>
                    </a:ext>
                  </a:extLst>
                </p:cNvPr>
                <p:cNvSpPr/>
                <p:nvPr/>
              </p:nvSpPr>
              <p:spPr>
                <a:xfrm rot="16200000">
                  <a:off x="4177408" y="1607114"/>
                  <a:ext cx="792088" cy="376476"/>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124E3FDB-77B8-476C-A8E5-8AA718A2B3FD}"/>
                    </a:ext>
                  </a:extLst>
                </p:cNvPr>
                <p:cNvSpPr/>
                <p:nvPr/>
              </p:nvSpPr>
              <p:spPr>
                <a:xfrm rot="16200000">
                  <a:off x="4252372" y="1495905"/>
                  <a:ext cx="618780" cy="596537"/>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8" name="群組 87">
                <a:extLst>
                  <a:ext uri="{FF2B5EF4-FFF2-40B4-BE49-F238E27FC236}">
                    <a16:creationId xmlns:a16="http://schemas.microsoft.com/office/drawing/2014/main" id="{39107080-EF5B-40FA-BEE1-503DA61022FA}"/>
                  </a:ext>
                </a:extLst>
              </p:cNvPr>
              <p:cNvGrpSpPr/>
              <p:nvPr/>
            </p:nvGrpSpPr>
            <p:grpSpPr>
              <a:xfrm>
                <a:off x="2273897" y="3441048"/>
                <a:ext cx="1852525" cy="1840784"/>
                <a:chOff x="5364088" y="1398347"/>
                <a:chExt cx="792088" cy="792088"/>
              </a:xfrm>
            </p:grpSpPr>
            <p:sp>
              <p:nvSpPr>
                <p:cNvPr id="85" name="矩形 84">
                  <a:extLst>
                    <a:ext uri="{FF2B5EF4-FFF2-40B4-BE49-F238E27FC236}">
                      <a16:creationId xmlns:a16="http://schemas.microsoft.com/office/drawing/2014/main" id="{4C5E063B-1432-4CD9-934B-6D9AF91B020A}"/>
                    </a:ext>
                  </a:extLst>
                </p:cNvPr>
                <p:cNvSpPr/>
                <p:nvPr/>
              </p:nvSpPr>
              <p:spPr>
                <a:xfrm>
                  <a:off x="5364088" y="1613759"/>
                  <a:ext cx="792088" cy="37647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a:extLst>
                    <a:ext uri="{FF2B5EF4-FFF2-40B4-BE49-F238E27FC236}">
                      <a16:creationId xmlns:a16="http://schemas.microsoft.com/office/drawing/2014/main" id="{6EEFBD4F-6209-44D0-8E24-29C04AAC9F45}"/>
                    </a:ext>
                  </a:extLst>
                </p:cNvPr>
                <p:cNvSpPr/>
                <p:nvPr/>
              </p:nvSpPr>
              <p:spPr>
                <a:xfrm rot="16200000">
                  <a:off x="5375778" y="1606153"/>
                  <a:ext cx="792088" cy="37647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a:extLst>
                    <a:ext uri="{FF2B5EF4-FFF2-40B4-BE49-F238E27FC236}">
                      <a16:creationId xmlns:a16="http://schemas.microsoft.com/office/drawing/2014/main" id="{83D02E36-D723-4CDA-95AD-594E3A324430}"/>
                    </a:ext>
                  </a:extLst>
                </p:cNvPr>
                <p:cNvSpPr/>
                <p:nvPr/>
              </p:nvSpPr>
              <p:spPr>
                <a:xfrm rot="16200000">
                  <a:off x="5450742" y="1494944"/>
                  <a:ext cx="618780" cy="59653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24" name="橢圓 23">
              <a:extLst>
                <a:ext uri="{FF2B5EF4-FFF2-40B4-BE49-F238E27FC236}">
                  <a16:creationId xmlns:a16="http://schemas.microsoft.com/office/drawing/2014/main" id="{1E0BCF25-A799-4AA9-86AC-50FE1C4FC216}"/>
                </a:ext>
              </a:extLst>
            </p:cNvPr>
            <p:cNvSpPr/>
            <p:nvPr/>
          </p:nvSpPr>
          <p:spPr>
            <a:xfrm>
              <a:off x="5729466" y="4300680"/>
              <a:ext cx="223649" cy="221246"/>
            </a:xfrm>
            <a:prstGeom prst="ellipse">
              <a:avLst/>
            </a:prstGeom>
            <a:solidFill>
              <a:srgbClr val="FF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5" name="群組 4">
            <a:extLst>
              <a:ext uri="{FF2B5EF4-FFF2-40B4-BE49-F238E27FC236}">
                <a16:creationId xmlns:a16="http://schemas.microsoft.com/office/drawing/2014/main" id="{156E1427-D5E2-40BC-B039-2B71E5ED8CC5}"/>
              </a:ext>
            </a:extLst>
          </p:cNvPr>
          <p:cNvGrpSpPr/>
          <p:nvPr/>
        </p:nvGrpSpPr>
        <p:grpSpPr>
          <a:xfrm>
            <a:off x="1583668" y="3356992"/>
            <a:ext cx="2741646" cy="2447890"/>
            <a:chOff x="2099594" y="3003164"/>
            <a:chExt cx="2741646" cy="2447890"/>
          </a:xfrm>
        </p:grpSpPr>
        <p:sp>
          <p:nvSpPr>
            <p:cNvPr id="23" name="橢圓 22">
              <a:extLst>
                <a:ext uri="{FF2B5EF4-FFF2-40B4-BE49-F238E27FC236}">
                  <a16:creationId xmlns:a16="http://schemas.microsoft.com/office/drawing/2014/main" id="{38B82AFA-7D04-40D4-97E0-69915E125471}"/>
                </a:ext>
              </a:extLst>
            </p:cNvPr>
            <p:cNvSpPr/>
            <p:nvPr/>
          </p:nvSpPr>
          <p:spPr>
            <a:xfrm>
              <a:off x="3340235" y="4300680"/>
              <a:ext cx="223649" cy="221246"/>
            </a:xfrm>
            <a:prstGeom prst="ellipse">
              <a:avLst/>
            </a:prstGeom>
            <a:solidFill>
              <a:srgbClr val="FF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34" name="群組 133">
              <a:extLst>
                <a:ext uri="{FF2B5EF4-FFF2-40B4-BE49-F238E27FC236}">
                  <a16:creationId xmlns:a16="http://schemas.microsoft.com/office/drawing/2014/main" id="{94E51979-91C8-4AFB-B709-56367B06EBBF}"/>
                </a:ext>
              </a:extLst>
            </p:cNvPr>
            <p:cNvGrpSpPr/>
            <p:nvPr/>
          </p:nvGrpSpPr>
          <p:grpSpPr>
            <a:xfrm>
              <a:off x="2099594" y="3003164"/>
              <a:ext cx="2741646" cy="2447890"/>
              <a:chOff x="1777596" y="2866361"/>
              <a:chExt cx="2972212" cy="2656292"/>
            </a:xfrm>
          </p:grpSpPr>
          <p:grpSp>
            <p:nvGrpSpPr>
              <p:cNvPr id="135" name="群組 134">
                <a:extLst>
                  <a:ext uri="{FF2B5EF4-FFF2-40B4-BE49-F238E27FC236}">
                    <a16:creationId xmlns:a16="http://schemas.microsoft.com/office/drawing/2014/main" id="{F9CBCA64-7CD1-4460-A1D5-C518E61D444C}"/>
                  </a:ext>
                </a:extLst>
              </p:cNvPr>
              <p:cNvGrpSpPr/>
              <p:nvPr/>
            </p:nvGrpSpPr>
            <p:grpSpPr>
              <a:xfrm>
                <a:off x="1777596" y="2866361"/>
                <a:ext cx="2972212" cy="2656292"/>
                <a:chOff x="5364088" y="1398347"/>
                <a:chExt cx="792088" cy="792088"/>
              </a:xfrm>
            </p:grpSpPr>
            <p:sp>
              <p:nvSpPr>
                <p:cNvPr id="144" name="矩形 143">
                  <a:extLst>
                    <a:ext uri="{FF2B5EF4-FFF2-40B4-BE49-F238E27FC236}">
                      <a16:creationId xmlns:a16="http://schemas.microsoft.com/office/drawing/2014/main" id="{55CEBA10-141D-45FF-8305-F0A93A813697}"/>
                    </a:ext>
                  </a:extLst>
                </p:cNvPr>
                <p:cNvSpPr/>
                <p:nvPr/>
              </p:nvSpPr>
              <p:spPr>
                <a:xfrm>
                  <a:off x="5364088" y="1613759"/>
                  <a:ext cx="792088" cy="37647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5" name="矩形 144">
                  <a:extLst>
                    <a:ext uri="{FF2B5EF4-FFF2-40B4-BE49-F238E27FC236}">
                      <a16:creationId xmlns:a16="http://schemas.microsoft.com/office/drawing/2014/main" id="{77BB215E-A5E7-40D5-A166-9211289F6677}"/>
                    </a:ext>
                  </a:extLst>
                </p:cNvPr>
                <p:cNvSpPr/>
                <p:nvPr/>
              </p:nvSpPr>
              <p:spPr>
                <a:xfrm rot="16200000">
                  <a:off x="5375778" y="1606153"/>
                  <a:ext cx="792088" cy="37647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 name="矩形 145">
                  <a:extLst>
                    <a:ext uri="{FF2B5EF4-FFF2-40B4-BE49-F238E27FC236}">
                      <a16:creationId xmlns:a16="http://schemas.microsoft.com/office/drawing/2014/main" id="{668C561F-14C9-4F24-BD91-60675322E281}"/>
                    </a:ext>
                  </a:extLst>
                </p:cNvPr>
                <p:cNvSpPr/>
                <p:nvPr/>
              </p:nvSpPr>
              <p:spPr>
                <a:xfrm rot="16200000">
                  <a:off x="5450742" y="1494944"/>
                  <a:ext cx="618780" cy="59653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6" name="群組 135">
                <a:extLst>
                  <a:ext uri="{FF2B5EF4-FFF2-40B4-BE49-F238E27FC236}">
                    <a16:creationId xmlns:a16="http://schemas.microsoft.com/office/drawing/2014/main" id="{45C08E13-7E8A-4BE4-8354-B51F0BAF2BA6}"/>
                  </a:ext>
                </a:extLst>
              </p:cNvPr>
              <p:cNvGrpSpPr/>
              <p:nvPr/>
            </p:nvGrpSpPr>
            <p:grpSpPr>
              <a:xfrm>
                <a:off x="2830152" y="3983999"/>
                <a:ext cx="792088" cy="792088"/>
                <a:chOff x="4165718" y="1399308"/>
                <a:chExt cx="792088" cy="792088"/>
              </a:xfrm>
            </p:grpSpPr>
            <p:sp>
              <p:nvSpPr>
                <p:cNvPr id="141" name="矩形 140">
                  <a:extLst>
                    <a:ext uri="{FF2B5EF4-FFF2-40B4-BE49-F238E27FC236}">
                      <a16:creationId xmlns:a16="http://schemas.microsoft.com/office/drawing/2014/main" id="{BEA07FB7-D3A7-4C71-B1C7-FA973ED99625}"/>
                    </a:ext>
                  </a:extLst>
                </p:cNvPr>
                <p:cNvSpPr/>
                <p:nvPr/>
              </p:nvSpPr>
              <p:spPr>
                <a:xfrm>
                  <a:off x="4165718" y="1614720"/>
                  <a:ext cx="792088" cy="376476"/>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 name="矩形 141">
                  <a:extLst>
                    <a:ext uri="{FF2B5EF4-FFF2-40B4-BE49-F238E27FC236}">
                      <a16:creationId xmlns:a16="http://schemas.microsoft.com/office/drawing/2014/main" id="{80C80607-1144-4871-B316-E35AD6E8B868}"/>
                    </a:ext>
                  </a:extLst>
                </p:cNvPr>
                <p:cNvSpPr/>
                <p:nvPr/>
              </p:nvSpPr>
              <p:spPr>
                <a:xfrm rot="16200000">
                  <a:off x="4177408" y="1607114"/>
                  <a:ext cx="792088" cy="376476"/>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 name="矩形 142">
                  <a:extLst>
                    <a:ext uri="{FF2B5EF4-FFF2-40B4-BE49-F238E27FC236}">
                      <a16:creationId xmlns:a16="http://schemas.microsoft.com/office/drawing/2014/main" id="{4A95D518-13F2-4F6C-B5F7-B6DD4CB3073A}"/>
                    </a:ext>
                  </a:extLst>
                </p:cNvPr>
                <p:cNvSpPr/>
                <p:nvPr/>
              </p:nvSpPr>
              <p:spPr>
                <a:xfrm rot="16200000">
                  <a:off x="4252372" y="1495905"/>
                  <a:ext cx="618780" cy="596537"/>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7" name="群組 136">
                <a:extLst>
                  <a:ext uri="{FF2B5EF4-FFF2-40B4-BE49-F238E27FC236}">
                    <a16:creationId xmlns:a16="http://schemas.microsoft.com/office/drawing/2014/main" id="{DF6F2178-1F0E-42A8-AA43-3B23AF42E3D3}"/>
                  </a:ext>
                </a:extLst>
              </p:cNvPr>
              <p:cNvGrpSpPr/>
              <p:nvPr/>
            </p:nvGrpSpPr>
            <p:grpSpPr>
              <a:xfrm>
                <a:off x="2273897" y="3441048"/>
                <a:ext cx="1852525" cy="1840784"/>
                <a:chOff x="5364088" y="1398347"/>
                <a:chExt cx="792088" cy="792088"/>
              </a:xfrm>
            </p:grpSpPr>
            <p:sp>
              <p:nvSpPr>
                <p:cNvPr id="138" name="矩形 137">
                  <a:extLst>
                    <a:ext uri="{FF2B5EF4-FFF2-40B4-BE49-F238E27FC236}">
                      <a16:creationId xmlns:a16="http://schemas.microsoft.com/office/drawing/2014/main" id="{4A25864F-A2FF-43E6-ADA8-1305252CC42C}"/>
                    </a:ext>
                  </a:extLst>
                </p:cNvPr>
                <p:cNvSpPr/>
                <p:nvPr/>
              </p:nvSpPr>
              <p:spPr>
                <a:xfrm>
                  <a:off x="5364088" y="1613759"/>
                  <a:ext cx="792088" cy="37647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 name="矩形 138">
                  <a:extLst>
                    <a:ext uri="{FF2B5EF4-FFF2-40B4-BE49-F238E27FC236}">
                      <a16:creationId xmlns:a16="http://schemas.microsoft.com/office/drawing/2014/main" id="{AC4194A9-66A5-460D-8103-655B2DCAAC25}"/>
                    </a:ext>
                  </a:extLst>
                </p:cNvPr>
                <p:cNvSpPr/>
                <p:nvPr/>
              </p:nvSpPr>
              <p:spPr>
                <a:xfrm rot="16200000">
                  <a:off x="5375778" y="1606153"/>
                  <a:ext cx="792088" cy="37647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矩形 139">
                  <a:extLst>
                    <a:ext uri="{FF2B5EF4-FFF2-40B4-BE49-F238E27FC236}">
                      <a16:creationId xmlns:a16="http://schemas.microsoft.com/office/drawing/2014/main" id="{563A4B30-F0AD-4817-8057-61BE0AC660DC}"/>
                    </a:ext>
                  </a:extLst>
                </p:cNvPr>
                <p:cNvSpPr/>
                <p:nvPr/>
              </p:nvSpPr>
              <p:spPr>
                <a:xfrm rot="16200000">
                  <a:off x="5450742" y="1494944"/>
                  <a:ext cx="618780" cy="59653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cxnSp>
        <p:nvCxnSpPr>
          <p:cNvPr id="40" name="直線單箭頭接點 39">
            <a:extLst>
              <a:ext uri="{FF2B5EF4-FFF2-40B4-BE49-F238E27FC236}">
                <a16:creationId xmlns:a16="http://schemas.microsoft.com/office/drawing/2014/main" id="{1B6EF571-C1A8-414B-BA65-E9D08AAE233B}"/>
              </a:ext>
            </a:extLst>
          </p:cNvPr>
          <p:cNvCxnSpPr>
            <a:cxnSpLocks/>
            <a:stCxn id="37" idx="0"/>
          </p:cNvCxnSpPr>
          <p:nvPr/>
        </p:nvCxnSpPr>
        <p:spPr>
          <a:xfrm flipH="1" flipV="1">
            <a:off x="3047958" y="4875754"/>
            <a:ext cx="1752822" cy="1205952"/>
          </a:xfrm>
          <a:prstGeom prst="straightConnector1">
            <a:avLst/>
          </a:prstGeom>
          <a:ln w="381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147">
            <a:extLst>
              <a:ext uri="{FF2B5EF4-FFF2-40B4-BE49-F238E27FC236}">
                <a16:creationId xmlns:a16="http://schemas.microsoft.com/office/drawing/2014/main" id="{81998011-BBE6-41BC-A459-3E0CD19F2FC7}"/>
              </a:ext>
            </a:extLst>
          </p:cNvPr>
          <p:cNvCxnSpPr>
            <a:cxnSpLocks/>
          </p:cNvCxnSpPr>
          <p:nvPr/>
        </p:nvCxnSpPr>
        <p:spPr>
          <a:xfrm flipH="1">
            <a:off x="4103948" y="2236213"/>
            <a:ext cx="1301349" cy="1650377"/>
          </a:xfrm>
          <a:prstGeom prst="straightConnector1">
            <a:avLst/>
          </a:prstGeom>
          <a:ln w="381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3" name="矩形: 圓角 152">
            <a:extLst>
              <a:ext uri="{FF2B5EF4-FFF2-40B4-BE49-F238E27FC236}">
                <a16:creationId xmlns:a16="http://schemas.microsoft.com/office/drawing/2014/main" id="{6882A4AA-2543-44E7-9C20-63070A3C2B92}"/>
              </a:ext>
            </a:extLst>
          </p:cNvPr>
          <p:cNvSpPr/>
          <p:nvPr/>
        </p:nvSpPr>
        <p:spPr>
          <a:xfrm>
            <a:off x="3710953" y="1700808"/>
            <a:ext cx="4021774" cy="612610"/>
          </a:xfrm>
          <a:prstGeom prst="roundRect">
            <a:avLst/>
          </a:prstGeom>
          <a:solidFill>
            <a:srgbClr val="FFC000"/>
          </a:solidFill>
          <a:ln>
            <a:solidFill>
              <a:srgbClr val="F08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 name="文字方塊 153">
            <a:extLst>
              <a:ext uri="{FF2B5EF4-FFF2-40B4-BE49-F238E27FC236}">
                <a16:creationId xmlns:a16="http://schemas.microsoft.com/office/drawing/2014/main" id="{70DCFC6A-9356-4B48-9BC1-7A9BD407BE9E}"/>
              </a:ext>
            </a:extLst>
          </p:cNvPr>
          <p:cNvSpPr txBox="1"/>
          <p:nvPr/>
        </p:nvSpPr>
        <p:spPr>
          <a:xfrm>
            <a:off x="3747476" y="1712737"/>
            <a:ext cx="3969235" cy="584775"/>
          </a:xfrm>
          <a:prstGeom prst="rect">
            <a:avLst/>
          </a:prstGeom>
          <a:noFill/>
          <a:ln>
            <a:noFill/>
          </a:ln>
        </p:spPr>
        <p:txBody>
          <a:bodyPr wrap="square" rtlCol="0">
            <a:spAutoFit/>
          </a:bodyPr>
          <a:lstStyle/>
          <a:p>
            <a:pPr algn="ctr"/>
            <a:r>
              <a:rPr lang="en-US" altLang="zh-TW" b="1" dirty="0">
                <a:latin typeface="Times New Roman" panose="02020603050405020304" pitchFamily="18" charset="0"/>
                <a:cs typeface="Times New Roman" panose="02020603050405020304" pitchFamily="18" charset="0"/>
              </a:rPr>
              <a:t>Bounding Box Prior</a:t>
            </a:r>
          </a:p>
          <a:p>
            <a:pPr algn="ctr"/>
            <a:r>
              <a:rPr lang="en-US" altLang="zh-TW" sz="1400" dirty="0">
                <a:latin typeface="Calibri" panose="020F0502020204030204" pitchFamily="34" charset="0"/>
                <a:cs typeface="Calibri" panose="020F0502020204030204" pitchFamily="34" charset="0"/>
              </a:rPr>
              <a:t> (The anchors in different phases of scale prediction)</a:t>
            </a:r>
            <a:endParaRPr lang="zh-TW" altLang="en-US" sz="1400" dirty="0">
              <a:latin typeface="Calibri" panose="020F0502020204030204" pitchFamily="34" charset="0"/>
              <a:cs typeface="Calibri" panose="020F0502020204030204" pitchFamily="34" charset="0"/>
            </a:endParaRPr>
          </a:p>
        </p:txBody>
      </p:sp>
      <p:cxnSp>
        <p:nvCxnSpPr>
          <p:cNvPr id="43" name="直線單箭頭接點 42">
            <a:extLst>
              <a:ext uri="{FF2B5EF4-FFF2-40B4-BE49-F238E27FC236}">
                <a16:creationId xmlns:a16="http://schemas.microsoft.com/office/drawing/2014/main" id="{3CC4E875-63B1-4182-A696-068EA0169A8E}"/>
              </a:ext>
            </a:extLst>
          </p:cNvPr>
          <p:cNvCxnSpPr>
            <a:cxnSpLocks/>
            <a:stCxn id="37" idx="0"/>
          </p:cNvCxnSpPr>
          <p:nvPr/>
        </p:nvCxnSpPr>
        <p:spPr>
          <a:xfrm flipV="1">
            <a:off x="4800780" y="4875754"/>
            <a:ext cx="1355392" cy="1205952"/>
          </a:xfrm>
          <a:prstGeom prst="straightConnector1">
            <a:avLst/>
          </a:prstGeom>
          <a:ln w="381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圓角 51">
            <a:extLst>
              <a:ext uri="{FF2B5EF4-FFF2-40B4-BE49-F238E27FC236}">
                <a16:creationId xmlns:a16="http://schemas.microsoft.com/office/drawing/2014/main" id="{3EEA19B1-EBC0-400B-9E64-52BA2AFD6EA2}"/>
              </a:ext>
            </a:extLst>
          </p:cNvPr>
          <p:cNvSpPr/>
          <p:nvPr/>
        </p:nvSpPr>
        <p:spPr>
          <a:xfrm>
            <a:off x="4204735" y="6086230"/>
            <a:ext cx="1159353" cy="403110"/>
          </a:xfrm>
          <a:prstGeom prst="roundRect">
            <a:avLst/>
          </a:prstGeom>
          <a:solidFill>
            <a:srgbClr val="FFC000"/>
          </a:solidFill>
          <a:ln>
            <a:solidFill>
              <a:srgbClr val="F08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46CC7606-E637-481A-9F3D-D8C9BB5355C6}"/>
              </a:ext>
            </a:extLst>
          </p:cNvPr>
          <p:cNvSpPr txBox="1"/>
          <p:nvPr/>
        </p:nvSpPr>
        <p:spPr>
          <a:xfrm>
            <a:off x="4250482" y="6081706"/>
            <a:ext cx="1100596" cy="369332"/>
          </a:xfrm>
          <a:prstGeom prst="rect">
            <a:avLst/>
          </a:prstGeom>
          <a:noFill/>
          <a:ln>
            <a:noFill/>
          </a:ln>
        </p:spPr>
        <p:txBody>
          <a:bodyPr wrap="square" rtlCol="0">
            <a:spAutoFit/>
          </a:bodyPr>
          <a:lstStyle/>
          <a:p>
            <a:r>
              <a:rPr lang="en-US" altLang="zh-TW" b="1" dirty="0">
                <a:latin typeface="Times New Roman" panose="02020603050405020304" pitchFamily="18" charset="0"/>
                <a:cs typeface="Times New Roman" panose="02020603050405020304" pitchFamily="18" charset="0"/>
              </a:rPr>
              <a:t>Midpoint</a:t>
            </a:r>
            <a:endParaRPr lang="zh-TW"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866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內容版面配置區 2">
                <a:extLst>
                  <a:ext uri="{FF2B5EF4-FFF2-40B4-BE49-F238E27FC236}">
                    <a16:creationId xmlns:a16="http://schemas.microsoft.com/office/drawing/2014/main" id="{6BF19999-BDB0-4C93-A22E-F9A18F5380C3}"/>
                  </a:ext>
                </a:extLst>
              </p:cNvPr>
              <p:cNvSpPr txBox="1">
                <a:spLocks/>
              </p:cNvSpPr>
              <p:nvPr/>
            </p:nvSpPr>
            <p:spPr bwMode="auto">
              <a:xfrm>
                <a:off x="4439424" y="1700671"/>
                <a:ext cx="4066264" cy="226838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19088" indent="-319088" algn="l" rtl="0" eaLnBrk="1" fontAlgn="base" hangingPunct="1">
                  <a:spcBef>
                    <a:spcPts val="700"/>
                  </a:spcBef>
                  <a:spcAft>
                    <a:spcPct val="0"/>
                  </a:spcAft>
                  <a:buClr>
                    <a:schemeClr val="accent2"/>
                  </a:buClr>
                  <a:buSzPct val="60000"/>
                  <a:buFont typeface="Wingdings" pitchFamily="2" charset="2"/>
                  <a:buChar char=""/>
                  <a:defRPr kumimoji="1" sz="2900" baseline="0">
                    <a:solidFill>
                      <a:schemeClr val="tx1"/>
                    </a:solidFill>
                    <a:latin typeface="Times New Roman" panose="02020603050405020304" pitchFamily="18" charset="0"/>
                    <a:ea typeface="+mn-ea"/>
                    <a:cs typeface="+mn-cs"/>
                  </a:defRPr>
                </a:lvl1pPr>
                <a:lvl2pPr marL="639763" indent="-273050" algn="l" rtl="0" eaLnBrk="1" fontAlgn="base" hangingPunct="1">
                  <a:spcBef>
                    <a:spcPts val="550"/>
                  </a:spcBef>
                  <a:spcAft>
                    <a:spcPct val="0"/>
                  </a:spcAft>
                  <a:buClr>
                    <a:schemeClr val="accent1"/>
                  </a:buClr>
                  <a:buSzPct val="70000"/>
                  <a:buFont typeface="Wingdings 2" pitchFamily="18" charset="2"/>
                  <a:buChar char=""/>
                  <a:defRPr kumimoji="1" sz="2600" baseline="0">
                    <a:solidFill>
                      <a:schemeClr val="tx1"/>
                    </a:solidFill>
                    <a:latin typeface="Times New Roman" panose="02020603050405020304" pitchFamily="18" charset="0"/>
                    <a:ea typeface="+mn-ea"/>
                  </a:defRPr>
                </a:lvl2pPr>
                <a:lvl3pPr marL="914400" indent="-228600" algn="l" rtl="0" eaLnBrk="1" fontAlgn="base" hangingPunct="1">
                  <a:spcBef>
                    <a:spcPts val="500"/>
                  </a:spcBef>
                  <a:spcAft>
                    <a:spcPct val="0"/>
                  </a:spcAft>
                  <a:buClr>
                    <a:schemeClr val="accent2"/>
                  </a:buClr>
                  <a:buSzPct val="75000"/>
                  <a:buFont typeface="Wingdings" pitchFamily="2" charset="2"/>
                  <a:buChar char=""/>
                  <a:defRPr kumimoji="1" sz="2300" baseline="0">
                    <a:solidFill>
                      <a:schemeClr val="tx1"/>
                    </a:solidFill>
                    <a:latin typeface="Times New Roman" panose="02020603050405020304" pitchFamily="18" charset="0"/>
                    <a:ea typeface="+mn-ea"/>
                  </a:defRPr>
                </a:lvl3pPr>
                <a:lvl4pPr marL="1371600" indent="-228600" algn="l" rtl="0" eaLnBrk="1" fontAlgn="base" hangingPunct="1">
                  <a:spcBef>
                    <a:spcPts val="400"/>
                  </a:spcBef>
                  <a:spcAft>
                    <a:spcPct val="0"/>
                  </a:spcAft>
                  <a:buClr>
                    <a:srgbClr val="EB641B"/>
                  </a:buClr>
                  <a:buSzPct val="75000"/>
                  <a:buFont typeface="Wingdings" pitchFamily="2" charset="2"/>
                  <a:buChar char=""/>
                  <a:defRPr kumimoji="1" sz="2000" baseline="0">
                    <a:solidFill>
                      <a:schemeClr val="tx1"/>
                    </a:solidFill>
                    <a:latin typeface="Times New Roman" panose="02020603050405020304" pitchFamily="18" charset="0"/>
                    <a:ea typeface="+mn-ea"/>
                  </a:defRPr>
                </a:lvl4pPr>
                <a:lvl5pPr marL="1828800" indent="-228600" algn="l" rtl="0" eaLnBrk="1" fontAlgn="base" hangingPunct="1">
                  <a:spcBef>
                    <a:spcPts val="400"/>
                  </a:spcBef>
                  <a:spcAft>
                    <a:spcPct val="0"/>
                  </a:spcAft>
                  <a:buClr>
                    <a:srgbClr val="39639D"/>
                  </a:buClr>
                  <a:buSzPct val="65000"/>
                  <a:buFont typeface="Wingdings" pitchFamily="2" charset="2"/>
                  <a:buChar char=""/>
                  <a:defRPr kumimoji="1" sz="2000" baseline="0">
                    <a:solidFill>
                      <a:schemeClr val="tx1"/>
                    </a:solidFill>
                    <a:latin typeface="Times New Roman" panose="02020603050405020304" pitchFamily="18" charset="0"/>
                    <a:ea typeface="+mn-ea"/>
                  </a:defRPr>
                </a:lvl5pPr>
                <a:lvl6pPr marL="2286000" indent="-228600" algn="l" rtl="0" eaLnBrk="1" fontAlgn="base" hangingPunct="1">
                  <a:spcBef>
                    <a:spcPts val="400"/>
                  </a:spcBef>
                  <a:spcAft>
                    <a:spcPct val="0"/>
                  </a:spcAft>
                  <a:buClr>
                    <a:srgbClr val="39639D"/>
                  </a:buClr>
                  <a:buSzPct val="65000"/>
                  <a:buFont typeface="Wingdings" pitchFamily="2" charset="2"/>
                  <a:buChar char=""/>
                  <a:defRPr kumimoji="1" sz="2000">
                    <a:solidFill>
                      <a:schemeClr val="tx1"/>
                    </a:solidFill>
                    <a:latin typeface="+mn-lt"/>
                    <a:ea typeface="+mn-ea"/>
                  </a:defRPr>
                </a:lvl6pPr>
                <a:lvl7pPr marL="2743200" indent="-228600" algn="l" rtl="0" eaLnBrk="1" fontAlgn="base" hangingPunct="1">
                  <a:spcBef>
                    <a:spcPts val="400"/>
                  </a:spcBef>
                  <a:spcAft>
                    <a:spcPct val="0"/>
                  </a:spcAft>
                  <a:buClr>
                    <a:srgbClr val="39639D"/>
                  </a:buClr>
                  <a:buSzPct val="65000"/>
                  <a:buFont typeface="Wingdings" pitchFamily="2" charset="2"/>
                  <a:buChar char=""/>
                  <a:defRPr kumimoji="1" sz="2000">
                    <a:solidFill>
                      <a:schemeClr val="tx1"/>
                    </a:solidFill>
                    <a:latin typeface="+mn-lt"/>
                    <a:ea typeface="+mn-ea"/>
                  </a:defRPr>
                </a:lvl7pPr>
                <a:lvl8pPr marL="3200400" indent="-228600" algn="l" rtl="0" eaLnBrk="1" fontAlgn="base" hangingPunct="1">
                  <a:spcBef>
                    <a:spcPts val="400"/>
                  </a:spcBef>
                  <a:spcAft>
                    <a:spcPct val="0"/>
                  </a:spcAft>
                  <a:buClr>
                    <a:srgbClr val="39639D"/>
                  </a:buClr>
                  <a:buSzPct val="65000"/>
                  <a:buFont typeface="Wingdings" pitchFamily="2" charset="2"/>
                  <a:buChar char=""/>
                  <a:defRPr kumimoji="1" sz="2000">
                    <a:solidFill>
                      <a:schemeClr val="tx1"/>
                    </a:solidFill>
                    <a:latin typeface="+mn-lt"/>
                    <a:ea typeface="+mn-ea"/>
                  </a:defRPr>
                </a:lvl8pPr>
                <a:lvl9pPr marL="3657600" indent="-228600" algn="l" rtl="0" eaLnBrk="1" fontAlgn="base" hangingPunct="1">
                  <a:spcBef>
                    <a:spcPts val="400"/>
                  </a:spcBef>
                  <a:spcAft>
                    <a:spcPct val="0"/>
                  </a:spcAft>
                  <a:buClr>
                    <a:srgbClr val="39639D"/>
                  </a:buClr>
                  <a:buSzPct val="65000"/>
                  <a:buFont typeface="Wingdings" pitchFamily="2" charset="2"/>
                  <a:buChar char=""/>
                  <a:defRPr kumimoji="1" sz="2000">
                    <a:solidFill>
                      <a:schemeClr val="tx1"/>
                    </a:solidFill>
                    <a:latin typeface="+mn-lt"/>
                    <a:ea typeface="+mn-ea"/>
                  </a:defRPr>
                </a:lvl9pPr>
              </a:lstStyle>
              <a:p>
                <a:r>
                  <a:rPr lang="en-US" altLang="zh-TW" sz="1800" dirty="0">
                    <a:cs typeface="Times New Roman" panose="02020603050405020304" pitchFamily="18" charset="0"/>
                  </a:rPr>
                  <a:t>Each bounding box has four values : </a:t>
                </a:r>
              </a:p>
              <a:p>
                <a:pPr marL="0" indent="0">
                  <a:buNone/>
                </a:pPr>
                <a:r>
                  <a:rPr lang="zh-TW" altLang="en-US" sz="1800" dirty="0">
                    <a:cs typeface="Times New Roman" panose="02020603050405020304" pitchFamily="18" charset="0"/>
                  </a:rPr>
                  <a:t>　</a:t>
                </a:r>
                <a:r>
                  <a:rPr lang="zh-TW" altLang="en-US" sz="1800" b="1" dirty="0">
                    <a:cs typeface="Times New Roman" panose="02020603050405020304" pitchFamily="18" charset="0"/>
                  </a:rPr>
                  <a:t>　　   ［ </a:t>
                </a:r>
                <a14:m>
                  <m:oMath xmlns:m="http://schemas.openxmlformats.org/officeDocument/2006/math">
                    <m:sSub>
                      <m:sSubPr>
                        <m:ctrlPr>
                          <a:rPr lang="en-US" altLang="zh-TW" sz="1800" b="1" i="1" smtClean="0">
                            <a:latin typeface="Cambria Math" panose="02040503050406030204" pitchFamily="18" charset="0"/>
                            <a:cs typeface="Times New Roman" panose="02020603050405020304" pitchFamily="18" charset="0"/>
                          </a:rPr>
                        </m:ctrlPr>
                      </m:sSubPr>
                      <m:e>
                        <m:r>
                          <a:rPr lang="en-US" altLang="zh-TW" sz="1800" b="1" i="0" smtClean="0">
                            <a:latin typeface="Cambria Math" panose="02040503050406030204" pitchFamily="18" charset="0"/>
                            <a:cs typeface="Times New Roman" panose="02020603050405020304" pitchFamily="18" charset="0"/>
                          </a:rPr>
                          <m:t>𝐛</m:t>
                        </m:r>
                      </m:e>
                      <m:sub>
                        <m:r>
                          <a:rPr lang="en-US" altLang="zh-TW" sz="1800" b="1" i="0" smtClean="0">
                            <a:latin typeface="Cambria Math" panose="02040503050406030204" pitchFamily="18" charset="0"/>
                            <a:cs typeface="Times New Roman" panose="02020603050405020304" pitchFamily="18" charset="0"/>
                          </a:rPr>
                          <m:t>𝐱</m:t>
                        </m:r>
                      </m:sub>
                    </m:sSub>
                  </m:oMath>
                </a14:m>
                <a:r>
                  <a:rPr lang="en-US" altLang="zh-TW" sz="1800" b="1" dirty="0">
                    <a:cs typeface="Times New Roman" panose="02020603050405020304" pitchFamily="18" charset="0"/>
                  </a:rPr>
                  <a:t> , </a:t>
                </a:r>
                <a14:m>
                  <m:oMath xmlns:m="http://schemas.openxmlformats.org/officeDocument/2006/math">
                    <m:sSub>
                      <m:sSubPr>
                        <m:ctrlPr>
                          <a:rPr lang="en-US" altLang="zh-TW" sz="1800" b="1" i="1">
                            <a:latin typeface="Cambria Math" panose="02040503050406030204" pitchFamily="18" charset="0"/>
                            <a:cs typeface="Times New Roman" panose="02020603050405020304" pitchFamily="18" charset="0"/>
                          </a:rPr>
                        </m:ctrlPr>
                      </m:sSubPr>
                      <m:e>
                        <m:r>
                          <a:rPr lang="en-US" altLang="zh-TW" sz="1800" b="1" i="0" smtClean="0">
                            <a:latin typeface="Cambria Math" panose="02040503050406030204" pitchFamily="18" charset="0"/>
                            <a:cs typeface="Times New Roman" panose="02020603050405020304" pitchFamily="18" charset="0"/>
                          </a:rPr>
                          <m:t>𝐛</m:t>
                        </m:r>
                      </m:e>
                      <m:sub>
                        <m:r>
                          <a:rPr lang="en-US" altLang="zh-TW" sz="1800" b="1" i="0" smtClean="0">
                            <a:latin typeface="Cambria Math" panose="02040503050406030204" pitchFamily="18" charset="0"/>
                            <a:cs typeface="Times New Roman" panose="02020603050405020304" pitchFamily="18" charset="0"/>
                          </a:rPr>
                          <m:t>𝐲</m:t>
                        </m:r>
                      </m:sub>
                    </m:sSub>
                  </m:oMath>
                </a14:m>
                <a:r>
                  <a:rPr lang="en-US" altLang="zh-TW" sz="1800" b="1" dirty="0">
                    <a:cs typeface="Times New Roman" panose="02020603050405020304" pitchFamily="18" charset="0"/>
                  </a:rPr>
                  <a:t> , </a:t>
                </a:r>
                <a14:m>
                  <m:oMath xmlns:m="http://schemas.openxmlformats.org/officeDocument/2006/math">
                    <m:sSub>
                      <m:sSubPr>
                        <m:ctrlPr>
                          <a:rPr lang="en-US" altLang="zh-TW" sz="1800" b="1" i="1">
                            <a:latin typeface="Cambria Math" panose="02040503050406030204" pitchFamily="18" charset="0"/>
                            <a:cs typeface="Times New Roman" panose="02020603050405020304" pitchFamily="18" charset="0"/>
                          </a:rPr>
                        </m:ctrlPr>
                      </m:sSubPr>
                      <m:e>
                        <m:r>
                          <a:rPr lang="en-US" altLang="zh-TW" sz="1800" b="1" i="0" smtClean="0">
                            <a:latin typeface="Cambria Math" panose="02040503050406030204" pitchFamily="18" charset="0"/>
                            <a:cs typeface="Times New Roman" panose="02020603050405020304" pitchFamily="18" charset="0"/>
                          </a:rPr>
                          <m:t>𝐛</m:t>
                        </m:r>
                      </m:e>
                      <m:sub>
                        <m:r>
                          <a:rPr lang="en-US" altLang="zh-TW" sz="1800" b="1">
                            <a:latin typeface="Cambria Math" panose="02040503050406030204" pitchFamily="18" charset="0"/>
                            <a:cs typeface="Times New Roman" panose="02020603050405020304" pitchFamily="18" charset="0"/>
                          </a:rPr>
                          <m:t>𝐰</m:t>
                        </m:r>
                      </m:sub>
                    </m:sSub>
                  </m:oMath>
                </a14:m>
                <a:r>
                  <a:rPr lang="en-US" altLang="zh-TW" sz="1800" b="1" dirty="0">
                    <a:cs typeface="Times New Roman" panose="02020603050405020304" pitchFamily="18" charset="0"/>
                  </a:rPr>
                  <a:t> , </a:t>
                </a:r>
                <a14:m>
                  <m:oMath xmlns:m="http://schemas.openxmlformats.org/officeDocument/2006/math">
                    <m:sSub>
                      <m:sSubPr>
                        <m:ctrlPr>
                          <a:rPr lang="en-US" altLang="zh-TW" sz="1800" b="1" i="1">
                            <a:latin typeface="Cambria Math" panose="02040503050406030204" pitchFamily="18" charset="0"/>
                            <a:cs typeface="Times New Roman" panose="02020603050405020304" pitchFamily="18" charset="0"/>
                          </a:rPr>
                        </m:ctrlPr>
                      </m:sSubPr>
                      <m:e>
                        <m:r>
                          <a:rPr lang="en-US" altLang="zh-TW" sz="1800" b="1" i="0" smtClean="0">
                            <a:latin typeface="Cambria Math" panose="02040503050406030204" pitchFamily="18" charset="0"/>
                            <a:cs typeface="Times New Roman" panose="02020603050405020304" pitchFamily="18" charset="0"/>
                          </a:rPr>
                          <m:t>𝐛</m:t>
                        </m:r>
                      </m:e>
                      <m:sub>
                        <m:r>
                          <a:rPr lang="en-US" altLang="zh-TW" sz="1800" b="1" i="0" smtClean="0">
                            <a:latin typeface="Cambria Math" panose="02040503050406030204" pitchFamily="18" charset="0"/>
                            <a:cs typeface="Times New Roman" panose="02020603050405020304" pitchFamily="18" charset="0"/>
                          </a:rPr>
                          <m:t>𝐡</m:t>
                        </m:r>
                      </m:sub>
                    </m:sSub>
                  </m:oMath>
                </a14:m>
                <a:r>
                  <a:rPr lang="en-US" altLang="zh-TW" sz="1800" b="1" dirty="0">
                    <a:cs typeface="Times New Roman" panose="02020603050405020304" pitchFamily="18" charset="0"/>
                  </a:rPr>
                  <a:t> </a:t>
                </a:r>
                <a:r>
                  <a:rPr lang="zh-TW" altLang="en-US" sz="1800" b="1" dirty="0">
                    <a:cs typeface="Times New Roman" panose="02020603050405020304" pitchFamily="18" charset="0"/>
                  </a:rPr>
                  <a:t>］</a:t>
                </a:r>
                <a:endParaRPr lang="en-US" altLang="zh-TW" sz="1800" b="1" dirty="0">
                  <a:cs typeface="Times New Roman" panose="02020603050405020304" pitchFamily="18" charset="0"/>
                </a:endParaRPr>
              </a:p>
              <a:p>
                <a:pPr marL="0" indent="0">
                  <a:buNone/>
                </a:pPr>
                <a:r>
                  <a:rPr lang="en-US" altLang="zh-TW" sz="1800" b="1" dirty="0">
                    <a:cs typeface="Times New Roman" panose="02020603050405020304" pitchFamily="18" charset="0"/>
                  </a:rPr>
                  <a:t>         </a:t>
                </a:r>
                <a14:m>
                  <m:oMath xmlns:m="http://schemas.openxmlformats.org/officeDocument/2006/math">
                    <m:sSub>
                      <m:sSubPr>
                        <m:ctrlPr>
                          <a:rPr lang="en-US" altLang="zh-TW" sz="1800" b="1" i="1" smtClean="0">
                            <a:latin typeface="Cambria Math" panose="02040503050406030204" pitchFamily="18" charset="0"/>
                            <a:cs typeface="Times New Roman" panose="02020603050405020304" pitchFamily="18" charset="0"/>
                          </a:rPr>
                        </m:ctrlPr>
                      </m:sSubPr>
                      <m:e>
                        <m:r>
                          <a:rPr lang="en-US" altLang="zh-TW" sz="1800" b="1" i="0" smtClean="0">
                            <a:latin typeface="Cambria Math" panose="02040503050406030204" pitchFamily="18" charset="0"/>
                            <a:cs typeface="Times New Roman" panose="02020603050405020304" pitchFamily="18" charset="0"/>
                          </a:rPr>
                          <m:t>𝐛</m:t>
                        </m:r>
                      </m:e>
                      <m:sub>
                        <m:r>
                          <a:rPr lang="en-US" altLang="zh-TW" sz="1800" b="1" i="0" smtClean="0">
                            <a:latin typeface="Cambria Math" panose="02040503050406030204" pitchFamily="18" charset="0"/>
                            <a:cs typeface="Times New Roman" panose="02020603050405020304" pitchFamily="18" charset="0"/>
                          </a:rPr>
                          <m:t>𝐱</m:t>
                        </m:r>
                      </m:sub>
                    </m:sSub>
                  </m:oMath>
                </a14:m>
                <a:r>
                  <a:rPr lang="en-US" altLang="zh-TW" sz="1800" b="1" dirty="0">
                    <a:cs typeface="Times New Roman" panose="02020603050405020304" pitchFamily="18" charset="0"/>
                  </a:rPr>
                  <a:t> : Position x</a:t>
                </a:r>
              </a:p>
              <a:p>
                <a:pPr marL="0" indent="0">
                  <a:buNone/>
                </a:pPr>
                <a:r>
                  <a:rPr lang="en-US" altLang="zh-TW" sz="1800" b="1" dirty="0">
                    <a:cs typeface="Times New Roman" panose="02020603050405020304" pitchFamily="18" charset="0"/>
                  </a:rPr>
                  <a:t>         </a:t>
                </a:r>
                <a14:m>
                  <m:oMath xmlns:m="http://schemas.openxmlformats.org/officeDocument/2006/math">
                    <m:sSub>
                      <m:sSubPr>
                        <m:ctrlPr>
                          <a:rPr lang="en-US" altLang="zh-TW" sz="1800" b="1" i="1" smtClean="0">
                            <a:latin typeface="Cambria Math" panose="02040503050406030204" pitchFamily="18" charset="0"/>
                            <a:cs typeface="Times New Roman" panose="02020603050405020304" pitchFamily="18" charset="0"/>
                          </a:rPr>
                        </m:ctrlPr>
                      </m:sSubPr>
                      <m:e>
                        <m:r>
                          <a:rPr lang="en-US" altLang="zh-TW" sz="1800" b="1" i="0" smtClean="0">
                            <a:latin typeface="Cambria Math" panose="02040503050406030204" pitchFamily="18" charset="0"/>
                            <a:cs typeface="Times New Roman" panose="02020603050405020304" pitchFamily="18" charset="0"/>
                          </a:rPr>
                          <m:t>𝐛</m:t>
                        </m:r>
                      </m:e>
                      <m:sub>
                        <m:r>
                          <a:rPr lang="en-US" altLang="zh-TW" sz="1800" b="1" i="0" smtClean="0">
                            <a:latin typeface="Cambria Math" panose="02040503050406030204" pitchFamily="18" charset="0"/>
                            <a:cs typeface="Times New Roman" panose="02020603050405020304" pitchFamily="18" charset="0"/>
                          </a:rPr>
                          <m:t>𝐲</m:t>
                        </m:r>
                      </m:sub>
                    </m:sSub>
                  </m:oMath>
                </a14:m>
                <a:r>
                  <a:rPr lang="en-US" altLang="zh-TW" sz="1800" b="1" dirty="0">
                    <a:cs typeface="Times New Roman" panose="02020603050405020304" pitchFamily="18" charset="0"/>
                  </a:rPr>
                  <a:t> : Position y</a:t>
                </a:r>
              </a:p>
              <a:p>
                <a:pPr marL="0" indent="0">
                  <a:buNone/>
                </a:pPr>
                <a:r>
                  <a:rPr lang="zh-TW" altLang="en-US" sz="1800" b="1" dirty="0">
                    <a:cs typeface="Times New Roman" panose="02020603050405020304" pitchFamily="18" charset="0"/>
                  </a:rPr>
                  <a:t>         </a:t>
                </a:r>
                <a14:m>
                  <m:oMath xmlns:m="http://schemas.openxmlformats.org/officeDocument/2006/math">
                    <m:sSub>
                      <m:sSubPr>
                        <m:ctrlPr>
                          <a:rPr lang="en-US" altLang="zh-TW" sz="1800" b="1" i="1" spc="-100">
                            <a:latin typeface="Cambria Math" panose="02040503050406030204" pitchFamily="18" charset="0"/>
                            <a:cs typeface="Times New Roman" panose="02020603050405020304" pitchFamily="18" charset="0"/>
                          </a:rPr>
                        </m:ctrlPr>
                      </m:sSubPr>
                      <m:e>
                        <m:r>
                          <a:rPr lang="en-US" altLang="zh-TW" sz="1800" b="1" i="0" spc="-100" smtClean="0">
                            <a:latin typeface="Cambria Math" panose="02040503050406030204" pitchFamily="18" charset="0"/>
                            <a:cs typeface="Times New Roman" panose="02020603050405020304" pitchFamily="18" charset="0"/>
                          </a:rPr>
                          <m:t>𝐛</m:t>
                        </m:r>
                      </m:e>
                      <m:sub>
                        <m:r>
                          <a:rPr lang="en-US" altLang="zh-TW" sz="1800" b="1" spc="-100">
                            <a:latin typeface="Cambria Math" panose="02040503050406030204" pitchFamily="18" charset="0"/>
                            <a:cs typeface="Times New Roman" panose="02020603050405020304" pitchFamily="18" charset="0"/>
                          </a:rPr>
                          <m:t>𝐰</m:t>
                        </m:r>
                      </m:sub>
                    </m:sSub>
                  </m:oMath>
                </a14:m>
                <a:r>
                  <a:rPr lang="en-US" altLang="zh-TW" sz="1800" b="1" spc="-100" dirty="0">
                    <a:cs typeface="Times New Roman" panose="02020603050405020304" pitchFamily="18" charset="0"/>
                  </a:rPr>
                  <a:t> </a:t>
                </a:r>
                <a:r>
                  <a:rPr lang="en-US" altLang="zh-TW" sz="1800" b="1" dirty="0">
                    <a:cs typeface="Times New Roman" panose="02020603050405020304" pitchFamily="18" charset="0"/>
                  </a:rPr>
                  <a:t>: width of the bounding box</a:t>
                </a:r>
              </a:p>
              <a:p>
                <a:pPr marL="0" indent="0">
                  <a:buNone/>
                </a:pPr>
                <a:r>
                  <a:rPr lang="en-US" altLang="zh-TW" sz="1800" b="1" dirty="0">
                    <a:cs typeface="Times New Roman" panose="02020603050405020304" pitchFamily="18" charset="0"/>
                  </a:rPr>
                  <a:t>         </a:t>
                </a:r>
                <a14:m>
                  <m:oMath xmlns:m="http://schemas.openxmlformats.org/officeDocument/2006/math">
                    <m:sSub>
                      <m:sSubPr>
                        <m:ctrlPr>
                          <a:rPr lang="en-US" altLang="zh-TW" sz="1800" b="1" i="1">
                            <a:latin typeface="Cambria Math" panose="02040503050406030204" pitchFamily="18" charset="0"/>
                            <a:cs typeface="Times New Roman" panose="02020603050405020304" pitchFamily="18" charset="0"/>
                          </a:rPr>
                        </m:ctrlPr>
                      </m:sSubPr>
                      <m:e>
                        <m:r>
                          <a:rPr lang="en-US" altLang="zh-TW" sz="1800" b="1" i="0" smtClean="0">
                            <a:latin typeface="Cambria Math" panose="02040503050406030204" pitchFamily="18" charset="0"/>
                            <a:cs typeface="Times New Roman" panose="02020603050405020304" pitchFamily="18" charset="0"/>
                          </a:rPr>
                          <m:t>𝐛</m:t>
                        </m:r>
                      </m:e>
                      <m:sub>
                        <m:r>
                          <a:rPr lang="en-US" altLang="zh-TW" sz="1800" b="1">
                            <a:latin typeface="Cambria Math" panose="02040503050406030204" pitchFamily="18" charset="0"/>
                            <a:cs typeface="Times New Roman" panose="02020603050405020304" pitchFamily="18" charset="0"/>
                          </a:rPr>
                          <m:t>𝐡</m:t>
                        </m:r>
                      </m:sub>
                    </m:sSub>
                  </m:oMath>
                </a14:m>
                <a:r>
                  <a:rPr lang="en-US" altLang="zh-TW" sz="1800" b="1" dirty="0">
                    <a:cs typeface="Times New Roman" panose="02020603050405020304" pitchFamily="18" charset="0"/>
                  </a:rPr>
                  <a:t> : height of the bounding box</a:t>
                </a:r>
                <a:endParaRPr lang="zh-TW" altLang="en-US" sz="1800" b="1" dirty="0">
                  <a:cs typeface="Times New Roman" panose="02020603050405020304" pitchFamily="18" charset="0"/>
                </a:endParaRPr>
              </a:p>
            </p:txBody>
          </p:sp>
        </mc:Choice>
        <mc:Fallback xmlns="">
          <p:sp>
            <p:nvSpPr>
              <p:cNvPr id="10" name="內容版面配置區 2">
                <a:extLst>
                  <a:ext uri="{FF2B5EF4-FFF2-40B4-BE49-F238E27FC236}">
                    <a16:creationId xmlns:a16="http://schemas.microsoft.com/office/drawing/2014/main" id="{6BF19999-BDB0-4C93-A22E-F9A18F5380C3}"/>
                  </a:ext>
                </a:extLst>
              </p:cNvPr>
              <p:cNvSpPr txBox="1">
                <a:spLocks noRot="1" noChangeAspect="1" noMove="1" noResize="1" noEditPoints="1" noAdjustHandles="1" noChangeArrowheads="1" noChangeShapeType="1" noTextEdit="1"/>
              </p:cNvSpPr>
              <p:nvPr/>
            </p:nvSpPr>
            <p:spPr bwMode="auto">
              <a:xfrm>
                <a:off x="4439424" y="1700671"/>
                <a:ext cx="4066264" cy="2268389"/>
              </a:xfrm>
              <a:prstGeom prst="rect">
                <a:avLst/>
              </a:prstGeom>
              <a:blipFill>
                <a:blip r:embed="rId3"/>
                <a:stretch>
                  <a:fillRect t="-1613" b="-268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TW" altLang="en-US">
                    <a:noFill/>
                  </a:rPr>
                  <a:t> </a:t>
                </a:r>
              </a:p>
            </p:txBody>
          </p:sp>
        </mc:Fallback>
      </mc:AlternateContent>
      <p:cxnSp>
        <p:nvCxnSpPr>
          <p:cNvPr id="50" name="直線接點 49">
            <a:extLst>
              <a:ext uri="{FF2B5EF4-FFF2-40B4-BE49-F238E27FC236}">
                <a16:creationId xmlns:a16="http://schemas.microsoft.com/office/drawing/2014/main" id="{51170B5A-1869-4CDF-9A69-C4792967A364}"/>
              </a:ext>
            </a:extLst>
          </p:cNvPr>
          <p:cNvCxnSpPr>
            <a:cxnSpLocks/>
          </p:cNvCxnSpPr>
          <p:nvPr/>
        </p:nvCxnSpPr>
        <p:spPr>
          <a:xfrm flipV="1">
            <a:off x="960125" y="1784226"/>
            <a:ext cx="506563" cy="218273"/>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112E2264-DB89-455C-ACD7-551EDE4770BC}"/>
              </a:ext>
            </a:extLst>
          </p:cNvPr>
          <p:cNvCxnSpPr>
            <a:cxnSpLocks/>
          </p:cNvCxnSpPr>
          <p:nvPr/>
        </p:nvCxnSpPr>
        <p:spPr>
          <a:xfrm>
            <a:off x="3467059" y="1772816"/>
            <a:ext cx="528877" cy="218893"/>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接點 46">
            <a:extLst>
              <a:ext uri="{FF2B5EF4-FFF2-40B4-BE49-F238E27FC236}">
                <a16:creationId xmlns:a16="http://schemas.microsoft.com/office/drawing/2014/main" id="{C54D39E4-26D6-4520-AA9C-98A61F7D7821}"/>
              </a:ext>
            </a:extLst>
          </p:cNvPr>
          <p:cNvCxnSpPr>
            <a:cxnSpLocks/>
          </p:cNvCxnSpPr>
          <p:nvPr/>
        </p:nvCxnSpPr>
        <p:spPr>
          <a:xfrm flipH="1" flipV="1">
            <a:off x="871451" y="6163947"/>
            <a:ext cx="99962" cy="50468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60256901-DB9D-41CE-95AB-58D52A1D656E}"/>
              </a:ext>
            </a:extLst>
          </p:cNvPr>
          <p:cNvCxnSpPr>
            <a:cxnSpLocks/>
          </p:cNvCxnSpPr>
          <p:nvPr/>
        </p:nvCxnSpPr>
        <p:spPr>
          <a:xfrm flipV="1">
            <a:off x="856559" y="2006092"/>
            <a:ext cx="103566" cy="546819"/>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A27B4021-5C79-4EA8-A864-518DDC6EC0F2}"/>
              </a:ext>
            </a:extLst>
          </p:cNvPr>
          <p:cNvSpPr>
            <a:spLocks noGrp="1"/>
          </p:cNvSpPr>
          <p:nvPr>
            <p:ph type="sldNum" sz="quarter" idx="12"/>
          </p:nvPr>
        </p:nvSpPr>
        <p:spPr/>
        <p:txBody>
          <a:bodyPr/>
          <a:lstStyle/>
          <a:p>
            <a:fld id="{73DA0BB7-265A-403C-9275-D587AB510EDC}" type="slidenum">
              <a:rPr lang="zh-TW" altLang="en-US" smtClean="0"/>
              <a:t>12</a:t>
            </a:fld>
            <a:endParaRPr lang="zh-TW" altLang="en-US"/>
          </a:p>
        </p:txBody>
      </p:sp>
      <p:pic>
        <p:nvPicPr>
          <p:cNvPr id="5" name="圖片 4">
            <a:extLst>
              <a:ext uri="{FF2B5EF4-FFF2-40B4-BE49-F238E27FC236}">
                <a16:creationId xmlns:a16="http://schemas.microsoft.com/office/drawing/2014/main" id="{0ED76408-DA00-4ADE-B2B0-E9F50A982F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8799" y="4142667"/>
            <a:ext cx="3232770" cy="2440695"/>
          </a:xfrm>
          <a:prstGeom prst="rect">
            <a:avLst/>
          </a:prstGeom>
        </p:spPr>
      </p:pic>
      <p:sp>
        <p:nvSpPr>
          <p:cNvPr id="9" name="標題 1">
            <a:extLst>
              <a:ext uri="{FF2B5EF4-FFF2-40B4-BE49-F238E27FC236}">
                <a16:creationId xmlns:a16="http://schemas.microsoft.com/office/drawing/2014/main" id="{09D60C74-7610-4BB4-8270-D95DB11311F8}"/>
              </a:ext>
            </a:extLst>
          </p:cNvPr>
          <p:cNvSpPr>
            <a:spLocks noGrp="1"/>
          </p:cNvSpPr>
          <p:nvPr>
            <p:ph type="title"/>
          </p:nvPr>
        </p:nvSpPr>
        <p:spPr>
          <a:xfrm>
            <a:off x="1476375" y="274638"/>
            <a:ext cx="7210425" cy="1143000"/>
          </a:xfrm>
        </p:spPr>
        <p:txBody>
          <a:bodyPr/>
          <a:lstStyle/>
          <a:p>
            <a:r>
              <a:rPr lang="en-US" altLang="zh-TW" sz="3600" dirty="0"/>
              <a:t>How does the YOLO model work?</a:t>
            </a:r>
            <a:endParaRPr lang="zh-TW" altLang="en-US" sz="3600" dirty="0"/>
          </a:p>
        </p:txBody>
      </p:sp>
      <p:sp>
        <p:nvSpPr>
          <p:cNvPr id="18" name="矩形: 圓角 17">
            <a:extLst>
              <a:ext uri="{FF2B5EF4-FFF2-40B4-BE49-F238E27FC236}">
                <a16:creationId xmlns:a16="http://schemas.microsoft.com/office/drawing/2014/main" id="{7AE694DB-6461-4599-9DC2-B3894E0FD89D}"/>
              </a:ext>
            </a:extLst>
          </p:cNvPr>
          <p:cNvSpPr/>
          <p:nvPr/>
        </p:nvSpPr>
        <p:spPr>
          <a:xfrm>
            <a:off x="4864022" y="3210822"/>
            <a:ext cx="3376786" cy="7302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a:extLst>
              <a:ext uri="{FF2B5EF4-FFF2-40B4-BE49-F238E27FC236}">
                <a16:creationId xmlns:a16="http://schemas.microsoft.com/office/drawing/2014/main" id="{831327D2-3029-4F3A-A689-2BB2D2860D00}"/>
              </a:ext>
            </a:extLst>
          </p:cNvPr>
          <p:cNvCxnSpPr>
            <a:cxnSpLocks/>
          </p:cNvCxnSpPr>
          <p:nvPr/>
        </p:nvCxnSpPr>
        <p:spPr>
          <a:xfrm flipV="1">
            <a:off x="4211961" y="3969060"/>
            <a:ext cx="665372" cy="1868940"/>
          </a:xfrm>
          <a:prstGeom prst="straightConnector1">
            <a:avLst/>
          </a:prstGeom>
          <a:ln w="38100" cap="sq">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a:extLst>
              <a:ext uri="{FF2B5EF4-FFF2-40B4-BE49-F238E27FC236}">
                <a16:creationId xmlns:a16="http://schemas.microsoft.com/office/drawing/2014/main" id="{D30D4AEB-E155-4AB7-9248-EED738219D95}"/>
              </a:ext>
            </a:extLst>
          </p:cNvPr>
          <p:cNvGrpSpPr/>
          <p:nvPr/>
        </p:nvGrpSpPr>
        <p:grpSpPr>
          <a:xfrm>
            <a:off x="1408716" y="2223747"/>
            <a:ext cx="2479208" cy="3081886"/>
            <a:chOff x="951847" y="3145359"/>
            <a:chExt cx="2479208" cy="3081886"/>
          </a:xfrm>
        </p:grpSpPr>
        <p:pic>
          <p:nvPicPr>
            <p:cNvPr id="2" name="圖片 1">
              <a:extLst>
                <a:ext uri="{FF2B5EF4-FFF2-40B4-BE49-F238E27FC236}">
                  <a16:creationId xmlns:a16="http://schemas.microsoft.com/office/drawing/2014/main" id="{461038C1-87B2-4B0D-B5E4-128F2824C1E0}"/>
                </a:ext>
              </a:extLst>
            </p:cNvPr>
            <p:cNvPicPr>
              <a:picLocks noChangeAspect="1"/>
            </p:cNvPicPr>
            <p:nvPr/>
          </p:nvPicPr>
          <p:blipFill rotWithShape="1">
            <a:blip r:embed="rId5"/>
            <a:srcRect l="2708" t="2771" r="3171" b="1813"/>
            <a:stretch/>
          </p:blipFill>
          <p:spPr>
            <a:xfrm>
              <a:off x="1516750" y="3577101"/>
              <a:ext cx="1903122" cy="2122590"/>
            </a:xfrm>
            <a:prstGeom prst="rect">
              <a:avLst/>
            </a:prstGeom>
            <a:ln w="38100">
              <a:solidFill>
                <a:schemeClr val="tx1"/>
              </a:solidFill>
            </a:ln>
          </p:spPr>
        </p:pic>
        <p:grpSp>
          <p:nvGrpSpPr>
            <p:cNvPr id="75" name="群組 74">
              <a:extLst>
                <a:ext uri="{FF2B5EF4-FFF2-40B4-BE49-F238E27FC236}">
                  <a16:creationId xmlns:a16="http://schemas.microsoft.com/office/drawing/2014/main" id="{07665690-DE19-4539-977F-DFE5B5428DA0}"/>
                </a:ext>
              </a:extLst>
            </p:cNvPr>
            <p:cNvGrpSpPr/>
            <p:nvPr/>
          </p:nvGrpSpPr>
          <p:grpSpPr>
            <a:xfrm>
              <a:off x="951847" y="5830086"/>
              <a:ext cx="1129804" cy="397159"/>
              <a:chOff x="804038" y="5612963"/>
              <a:chExt cx="1129804" cy="397159"/>
            </a:xfrm>
          </p:grpSpPr>
          <p:sp>
            <p:nvSpPr>
              <p:cNvPr id="15" name="矩形: 圓角 14">
                <a:extLst>
                  <a:ext uri="{FF2B5EF4-FFF2-40B4-BE49-F238E27FC236}">
                    <a16:creationId xmlns:a16="http://schemas.microsoft.com/office/drawing/2014/main" id="{F3774C99-ED01-46D9-B772-8EDB6598BB3D}"/>
                  </a:ext>
                </a:extLst>
              </p:cNvPr>
              <p:cNvSpPr/>
              <p:nvPr/>
            </p:nvSpPr>
            <p:spPr>
              <a:xfrm>
                <a:off x="804038" y="5621651"/>
                <a:ext cx="1078521" cy="388471"/>
              </a:xfrm>
              <a:prstGeom prst="roundRect">
                <a:avLst/>
              </a:prstGeom>
              <a:solidFill>
                <a:srgbClr val="FFC000"/>
              </a:solidFill>
              <a:ln>
                <a:solidFill>
                  <a:srgbClr val="F08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A7DCC61D-B398-474D-9220-1E5E603AE567}"/>
                  </a:ext>
                </a:extLst>
              </p:cNvPr>
              <p:cNvSpPr txBox="1"/>
              <p:nvPr/>
            </p:nvSpPr>
            <p:spPr>
              <a:xfrm>
                <a:off x="804039" y="5612963"/>
                <a:ext cx="1129803" cy="369332"/>
              </a:xfrm>
              <a:prstGeom prst="rect">
                <a:avLst/>
              </a:prstGeom>
              <a:noFill/>
              <a:ln>
                <a:noFill/>
              </a:ln>
            </p:spPr>
            <p:txBody>
              <a:bodyPr wrap="square" rtlCol="0">
                <a:spAutoFit/>
              </a:bodyPr>
              <a:lstStyle/>
              <a:p>
                <a:r>
                  <a:rPr lang="en-US" altLang="zh-TW" b="1" dirty="0">
                    <a:latin typeface="Times New Roman" panose="02020603050405020304" pitchFamily="18" charset="0"/>
                    <a:cs typeface="Times New Roman" panose="02020603050405020304" pitchFamily="18" charset="0"/>
                  </a:rPr>
                  <a:t>Grid cell</a:t>
                </a:r>
                <a:endParaRPr lang="zh-TW" altLang="en-US" b="1" dirty="0">
                  <a:latin typeface="Times New Roman" panose="02020603050405020304" pitchFamily="18" charset="0"/>
                  <a:cs typeface="Times New Roman" panose="02020603050405020304" pitchFamily="18" charset="0"/>
                </a:endParaRPr>
              </a:p>
            </p:txBody>
          </p:sp>
        </p:grpSp>
        <p:cxnSp>
          <p:nvCxnSpPr>
            <p:cNvPr id="14" name="直線接點 13">
              <a:extLst>
                <a:ext uri="{FF2B5EF4-FFF2-40B4-BE49-F238E27FC236}">
                  <a16:creationId xmlns:a16="http://schemas.microsoft.com/office/drawing/2014/main" id="{3C6619DA-54D0-41D1-B4BB-862E05853F84}"/>
                </a:ext>
              </a:extLst>
            </p:cNvPr>
            <p:cNvCxnSpPr>
              <a:cxnSpLocks/>
            </p:cNvCxnSpPr>
            <p:nvPr/>
          </p:nvCxnSpPr>
          <p:spPr>
            <a:xfrm flipV="1">
              <a:off x="1470194" y="3345483"/>
              <a:ext cx="534530" cy="198796"/>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6CEF371B-E76D-4A68-90EB-55E8B82CD5F6}"/>
                </a:ext>
              </a:extLst>
            </p:cNvPr>
            <p:cNvCxnSpPr>
              <a:cxnSpLocks/>
            </p:cNvCxnSpPr>
            <p:nvPr/>
          </p:nvCxnSpPr>
          <p:spPr>
            <a:xfrm>
              <a:off x="2951820" y="3348898"/>
              <a:ext cx="479235" cy="195381"/>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B01B777A-1B61-46A6-A00F-18897E27C697}"/>
                </a:ext>
              </a:extLst>
            </p:cNvPr>
            <p:cNvCxnSpPr>
              <a:cxnSpLocks/>
            </p:cNvCxnSpPr>
            <p:nvPr/>
          </p:nvCxnSpPr>
          <p:spPr>
            <a:xfrm flipH="1" flipV="1">
              <a:off x="1366726" y="5213370"/>
              <a:ext cx="99962" cy="50468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370CC9CA-133E-4BE0-9B0B-6CAA9C17E1DF}"/>
                </a:ext>
              </a:extLst>
            </p:cNvPr>
            <p:cNvCxnSpPr>
              <a:cxnSpLocks/>
            </p:cNvCxnSpPr>
            <p:nvPr/>
          </p:nvCxnSpPr>
          <p:spPr>
            <a:xfrm flipV="1">
              <a:off x="1363122" y="3551465"/>
              <a:ext cx="103566" cy="54682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45AA6C5A-5606-44D0-ACDB-72F36B981304}"/>
                </a:ext>
              </a:extLst>
            </p:cNvPr>
            <p:cNvSpPr txBox="1"/>
            <p:nvPr/>
          </p:nvSpPr>
          <p:spPr>
            <a:xfrm>
              <a:off x="2339793" y="3145359"/>
              <a:ext cx="318494" cy="307777"/>
            </a:xfrm>
            <a:prstGeom prst="rect">
              <a:avLst/>
            </a:prstGeom>
            <a:noFill/>
            <a:ln>
              <a:noFill/>
            </a:ln>
          </p:spPr>
          <p:txBody>
            <a:bodyPr wrap="square" rtlCol="0">
              <a:spAutoFit/>
            </a:bodyPr>
            <a:lstStyle/>
            <a:p>
              <a:r>
                <a:rPr lang="en-US" altLang="zh-TW" sz="1400" dirty="0">
                  <a:latin typeface="Arial Black" panose="020B0A04020102020204" pitchFamily="34" charset="0"/>
                  <a:cs typeface="Times New Roman" panose="02020603050405020304" pitchFamily="18" charset="0"/>
                </a:rPr>
                <a:t>1</a:t>
              </a:r>
              <a:endParaRPr lang="zh-TW" altLang="en-US" sz="1400" dirty="0">
                <a:latin typeface="Arial Black" panose="020B0A04020102020204" pitchFamily="34" charset="0"/>
                <a:cs typeface="Times New Roman" panose="02020603050405020304" pitchFamily="18" charset="0"/>
              </a:endParaRPr>
            </a:p>
          </p:txBody>
        </p:sp>
        <p:sp>
          <p:nvSpPr>
            <p:cNvPr id="39" name="文字方塊 38">
              <a:extLst>
                <a:ext uri="{FF2B5EF4-FFF2-40B4-BE49-F238E27FC236}">
                  <a16:creationId xmlns:a16="http://schemas.microsoft.com/office/drawing/2014/main" id="{4E612DEF-9E9A-4A55-9B73-95CD02B1F2EC}"/>
                </a:ext>
              </a:extLst>
            </p:cNvPr>
            <p:cNvSpPr txBox="1"/>
            <p:nvPr/>
          </p:nvSpPr>
          <p:spPr>
            <a:xfrm>
              <a:off x="1035727" y="4547916"/>
              <a:ext cx="318494" cy="307777"/>
            </a:xfrm>
            <a:prstGeom prst="rect">
              <a:avLst/>
            </a:prstGeom>
            <a:noFill/>
            <a:ln>
              <a:noFill/>
            </a:ln>
          </p:spPr>
          <p:txBody>
            <a:bodyPr wrap="square" rtlCol="0">
              <a:spAutoFit/>
            </a:bodyPr>
            <a:lstStyle/>
            <a:p>
              <a:r>
                <a:rPr lang="en-US" altLang="zh-TW" sz="1400" dirty="0">
                  <a:latin typeface="Arial Black" panose="020B0A04020102020204" pitchFamily="34" charset="0"/>
                  <a:cs typeface="Times New Roman" panose="02020603050405020304" pitchFamily="18" charset="0"/>
                </a:rPr>
                <a:t>1</a:t>
              </a:r>
              <a:endParaRPr lang="zh-TW" altLang="en-US" sz="1400" dirty="0">
                <a:latin typeface="Arial Black" panose="020B0A04020102020204" pitchFamily="34" charset="0"/>
                <a:cs typeface="Times New Roman" panose="02020603050405020304" pitchFamily="18" charset="0"/>
              </a:endParaRPr>
            </a:p>
          </p:txBody>
        </p:sp>
        <p:cxnSp>
          <p:nvCxnSpPr>
            <p:cNvPr id="42" name="直線單箭頭接點 41">
              <a:extLst>
                <a:ext uri="{FF2B5EF4-FFF2-40B4-BE49-F238E27FC236}">
                  <a16:creationId xmlns:a16="http://schemas.microsoft.com/office/drawing/2014/main" id="{B9F0283B-31D2-405B-97B2-0325E0B7E894}"/>
                </a:ext>
              </a:extLst>
            </p:cNvPr>
            <p:cNvCxnSpPr>
              <a:cxnSpLocks/>
              <a:stCxn id="45" idx="1"/>
            </p:cNvCxnSpPr>
            <p:nvPr/>
          </p:nvCxnSpPr>
          <p:spPr>
            <a:xfrm flipH="1" flipV="1">
              <a:off x="2151851" y="5393947"/>
              <a:ext cx="244704" cy="23747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矩形: 圓角 44">
                  <a:extLst>
                    <a:ext uri="{FF2B5EF4-FFF2-40B4-BE49-F238E27FC236}">
                      <a16:creationId xmlns:a16="http://schemas.microsoft.com/office/drawing/2014/main" id="{9AE4D8CA-E3CA-43C8-99A2-2452A6CB41CF}"/>
                    </a:ext>
                  </a:extLst>
                </p:cNvPr>
                <p:cNvSpPr/>
                <p:nvPr/>
              </p:nvSpPr>
              <p:spPr>
                <a:xfrm>
                  <a:off x="2396555" y="5439177"/>
                  <a:ext cx="946231" cy="384479"/>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tx2"/>
                      </a:solidFill>
                      <a:latin typeface="Arial Black" panose="020B0A04020102020204" pitchFamily="34" charset="0"/>
                      <a:cs typeface="Times New Roman" panose="02020603050405020304" pitchFamily="18" charset="0"/>
                    </a:rPr>
                    <a:t>[</a:t>
                  </a:r>
                  <a14:m>
                    <m:oMath xmlns:m="http://schemas.openxmlformats.org/officeDocument/2006/math">
                      <m:sSub>
                        <m:sSubPr>
                          <m:ctrlPr>
                            <a:rPr lang="en-US" altLang="zh-TW" sz="1400" b="1" i="1" smtClean="0">
                              <a:solidFill>
                                <a:schemeClr val="tx2"/>
                              </a:solidFill>
                              <a:latin typeface="Cambria Math" panose="02040503050406030204" pitchFamily="18" charset="0"/>
                              <a:cs typeface="Times New Roman" panose="02020603050405020304" pitchFamily="18" charset="0"/>
                            </a:rPr>
                          </m:ctrlPr>
                        </m:sSubPr>
                        <m:e>
                          <m:r>
                            <a:rPr lang="en-US" altLang="zh-TW" sz="1400" b="1" i="0" smtClean="0">
                              <a:solidFill>
                                <a:schemeClr val="tx2"/>
                              </a:solidFill>
                              <a:latin typeface="Cambria Math" panose="02040503050406030204" pitchFamily="18" charset="0"/>
                              <a:cs typeface="Times New Roman" panose="02020603050405020304" pitchFamily="18" charset="0"/>
                            </a:rPr>
                            <m:t> </m:t>
                          </m:r>
                          <m:r>
                            <a:rPr lang="en-US" altLang="zh-TW" sz="1400" b="1" i="0" smtClean="0">
                              <a:solidFill>
                                <a:schemeClr val="tx2"/>
                              </a:solidFill>
                              <a:latin typeface="Cambria Math" panose="02040503050406030204" pitchFamily="18" charset="0"/>
                              <a:cs typeface="Times New Roman" panose="02020603050405020304" pitchFamily="18" charset="0"/>
                            </a:rPr>
                            <m:t>𝐛</m:t>
                          </m:r>
                        </m:e>
                        <m:sub>
                          <m:r>
                            <a:rPr lang="en-US" altLang="zh-TW" sz="1400" b="1" i="0" smtClean="0">
                              <a:solidFill>
                                <a:schemeClr val="tx2"/>
                              </a:solidFill>
                              <a:latin typeface="Cambria Math" panose="02040503050406030204" pitchFamily="18" charset="0"/>
                              <a:cs typeface="Times New Roman" panose="02020603050405020304" pitchFamily="18" charset="0"/>
                            </a:rPr>
                            <m:t>𝐱</m:t>
                          </m:r>
                        </m:sub>
                      </m:sSub>
                    </m:oMath>
                  </a14:m>
                  <a:r>
                    <a:rPr lang="en-US" altLang="zh-TW" sz="1400" b="1" dirty="0">
                      <a:solidFill>
                        <a:schemeClr val="tx2"/>
                      </a:solidFill>
                      <a:latin typeface="Arial Black" panose="020B0A04020102020204" pitchFamily="34" charset="0"/>
                      <a:cs typeface="Times New Roman" panose="02020603050405020304" pitchFamily="18" charset="0"/>
                    </a:rPr>
                    <a:t>, </a:t>
                  </a:r>
                  <a14:m>
                    <m:oMath xmlns:m="http://schemas.openxmlformats.org/officeDocument/2006/math">
                      <m:sSub>
                        <m:sSubPr>
                          <m:ctrlPr>
                            <a:rPr lang="en-US" altLang="zh-TW" sz="1400" b="1" i="1">
                              <a:solidFill>
                                <a:schemeClr val="tx2"/>
                              </a:solidFill>
                              <a:latin typeface="Cambria Math" panose="02040503050406030204" pitchFamily="18" charset="0"/>
                              <a:cs typeface="Times New Roman" panose="02020603050405020304" pitchFamily="18" charset="0"/>
                            </a:rPr>
                          </m:ctrlPr>
                        </m:sSubPr>
                        <m:e>
                          <m:r>
                            <a:rPr lang="en-US" altLang="zh-TW" sz="1400" b="1">
                              <a:solidFill>
                                <a:schemeClr val="tx2"/>
                              </a:solidFill>
                              <a:latin typeface="Cambria Math" panose="02040503050406030204" pitchFamily="18" charset="0"/>
                              <a:cs typeface="Times New Roman" panose="02020603050405020304" pitchFamily="18" charset="0"/>
                            </a:rPr>
                            <m:t>𝐛</m:t>
                          </m:r>
                        </m:e>
                        <m:sub>
                          <m:r>
                            <a:rPr lang="en-US" altLang="zh-TW" sz="1400" b="1" i="1" smtClean="0">
                              <a:solidFill>
                                <a:schemeClr val="tx2"/>
                              </a:solidFill>
                              <a:latin typeface="Cambria Math" panose="02040503050406030204" pitchFamily="18" charset="0"/>
                              <a:cs typeface="Times New Roman" panose="02020603050405020304" pitchFamily="18" charset="0"/>
                            </a:rPr>
                            <m:t>𝒚</m:t>
                          </m:r>
                        </m:sub>
                      </m:sSub>
                    </m:oMath>
                  </a14:m>
                  <a:r>
                    <a:rPr lang="en-US" altLang="zh-TW" sz="1400" b="1" dirty="0">
                      <a:solidFill>
                        <a:schemeClr val="tx2"/>
                      </a:solidFill>
                      <a:latin typeface="Arial Black" panose="020B0A04020102020204" pitchFamily="34" charset="0"/>
                      <a:cs typeface="Times New Roman" panose="02020603050405020304" pitchFamily="18" charset="0"/>
                    </a:rPr>
                    <a:t>]</a:t>
                  </a:r>
                  <a:endParaRPr lang="zh-TW" altLang="en-US" sz="1400" b="1" dirty="0">
                    <a:solidFill>
                      <a:schemeClr val="tx2"/>
                    </a:solidFill>
                    <a:latin typeface="Arial Black" panose="020B0A04020102020204" pitchFamily="34" charset="0"/>
                    <a:cs typeface="Times New Roman" panose="02020603050405020304" pitchFamily="18" charset="0"/>
                  </a:endParaRPr>
                </a:p>
              </p:txBody>
            </p:sp>
          </mc:Choice>
          <mc:Fallback xmlns="">
            <p:sp>
              <p:nvSpPr>
                <p:cNvPr id="45" name="矩形: 圓角 44">
                  <a:extLst>
                    <a:ext uri="{FF2B5EF4-FFF2-40B4-BE49-F238E27FC236}">
                      <a16:creationId xmlns:a16="http://schemas.microsoft.com/office/drawing/2014/main" id="{9AE4D8CA-E3CA-43C8-99A2-2452A6CB41CF}"/>
                    </a:ext>
                  </a:extLst>
                </p:cNvPr>
                <p:cNvSpPr>
                  <a:spLocks noRot="1" noChangeAspect="1" noMove="1" noResize="1" noEditPoints="1" noAdjustHandles="1" noChangeArrowheads="1" noChangeShapeType="1" noTextEdit="1"/>
                </p:cNvSpPr>
                <p:nvPr/>
              </p:nvSpPr>
              <p:spPr>
                <a:xfrm>
                  <a:off x="2396555" y="5439177"/>
                  <a:ext cx="946231" cy="384479"/>
                </a:xfrm>
                <a:prstGeom prst="roundRect">
                  <a:avLst/>
                </a:prstGeom>
                <a:blipFill>
                  <a:blip r:embed="rId6"/>
                  <a:stretch>
                    <a:fillRect b="-1471"/>
                  </a:stretch>
                </a:blipFill>
                <a:ln w="28575">
                  <a:solidFill>
                    <a:schemeClr val="tx1"/>
                  </a:solidFill>
                </a:ln>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70206186-2F5B-4083-8347-B2E0CCEEF581}"/>
                  </a:ext>
                </a:extLst>
              </p:cNvPr>
              <p:cNvSpPr txBox="1"/>
              <p:nvPr/>
            </p:nvSpPr>
            <p:spPr>
              <a:xfrm>
                <a:off x="465024" y="4350153"/>
                <a:ext cx="318494" cy="307777"/>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1" i="1" smtClean="0">
                              <a:latin typeface="Cambria Math" panose="02040503050406030204" pitchFamily="18" charset="0"/>
                              <a:cs typeface="Times New Roman" panose="02020603050405020304" pitchFamily="18" charset="0"/>
                            </a:rPr>
                          </m:ctrlPr>
                        </m:sSubPr>
                        <m:e>
                          <m:r>
                            <a:rPr lang="en-US" altLang="zh-TW" sz="1400" b="1" i="0" smtClean="0">
                              <a:latin typeface="Cambria Math" panose="02040503050406030204" pitchFamily="18" charset="0"/>
                              <a:cs typeface="Times New Roman" panose="02020603050405020304" pitchFamily="18" charset="0"/>
                            </a:rPr>
                            <m:t>𝐛</m:t>
                          </m:r>
                        </m:e>
                        <m:sub>
                          <m:r>
                            <a:rPr lang="en-US" altLang="zh-TW" sz="1400" b="1" i="0" smtClean="0">
                              <a:latin typeface="Cambria Math" panose="02040503050406030204" pitchFamily="18" charset="0"/>
                              <a:cs typeface="Times New Roman" panose="02020603050405020304" pitchFamily="18" charset="0"/>
                            </a:rPr>
                            <m:t>𝐡</m:t>
                          </m:r>
                        </m:sub>
                      </m:sSub>
                    </m:oMath>
                  </m:oMathPara>
                </a14:m>
                <a:endParaRPr lang="zh-TW" altLang="en-US" sz="1400" b="1" dirty="0">
                  <a:latin typeface="Arial Black" panose="020B0A04020102020204" pitchFamily="34" charset="0"/>
                  <a:cs typeface="Times New Roman" panose="02020603050405020304" pitchFamily="18" charset="0"/>
                </a:endParaRPr>
              </a:p>
            </p:txBody>
          </p:sp>
        </mc:Choice>
        <mc:Fallback xmlns="">
          <p:sp>
            <p:nvSpPr>
              <p:cNvPr id="49" name="文字方塊 48">
                <a:extLst>
                  <a:ext uri="{FF2B5EF4-FFF2-40B4-BE49-F238E27FC236}">
                    <a16:creationId xmlns:a16="http://schemas.microsoft.com/office/drawing/2014/main" id="{70206186-2F5B-4083-8347-B2E0CCEEF581}"/>
                  </a:ext>
                </a:extLst>
              </p:cNvPr>
              <p:cNvSpPr txBox="1">
                <a:spLocks noRot="1" noChangeAspect="1" noMove="1" noResize="1" noEditPoints="1" noAdjustHandles="1" noChangeArrowheads="1" noChangeShapeType="1" noTextEdit="1"/>
              </p:cNvSpPr>
              <p:nvPr/>
            </p:nvSpPr>
            <p:spPr>
              <a:xfrm>
                <a:off x="465024" y="4350153"/>
                <a:ext cx="318494" cy="307777"/>
              </a:xfrm>
              <a:prstGeom prst="rect">
                <a:avLst/>
              </a:prstGeom>
              <a:blipFill>
                <a:blip r:embed="rId7"/>
                <a:stretch>
                  <a:fillRect r="-3774"/>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024F84F7-C720-4262-926F-2B1B136AB990}"/>
                  </a:ext>
                </a:extLst>
              </p:cNvPr>
              <p:cNvSpPr txBox="1"/>
              <p:nvPr/>
            </p:nvSpPr>
            <p:spPr>
              <a:xfrm>
                <a:off x="2243545" y="1609055"/>
                <a:ext cx="318494" cy="338554"/>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600" b="1" i="1" smtClean="0">
                              <a:latin typeface="Cambria Math" panose="02040503050406030204" pitchFamily="18" charset="0"/>
                              <a:cs typeface="Times New Roman" panose="02020603050405020304" pitchFamily="18" charset="0"/>
                            </a:rPr>
                          </m:ctrlPr>
                        </m:sSubPr>
                        <m:e>
                          <m:r>
                            <a:rPr lang="en-US" altLang="zh-TW" sz="1600" b="1" i="0" smtClean="0">
                              <a:latin typeface="Cambria Math" panose="02040503050406030204" pitchFamily="18" charset="0"/>
                              <a:cs typeface="Times New Roman" panose="02020603050405020304" pitchFamily="18" charset="0"/>
                            </a:rPr>
                            <m:t>𝐛</m:t>
                          </m:r>
                        </m:e>
                        <m:sub>
                          <m:r>
                            <a:rPr lang="en-US" altLang="zh-TW" sz="1600" b="1" i="0" smtClean="0">
                              <a:latin typeface="Cambria Math" panose="02040503050406030204" pitchFamily="18" charset="0"/>
                              <a:cs typeface="Times New Roman" panose="02020603050405020304" pitchFamily="18" charset="0"/>
                            </a:rPr>
                            <m:t>𝐰</m:t>
                          </m:r>
                        </m:sub>
                      </m:sSub>
                    </m:oMath>
                  </m:oMathPara>
                </a14:m>
                <a:endParaRPr lang="zh-TW" altLang="en-US" sz="1600" b="1" dirty="0">
                  <a:latin typeface="Arial Black" panose="020B0A04020102020204" pitchFamily="34" charset="0"/>
                  <a:cs typeface="Times New Roman" panose="02020603050405020304" pitchFamily="18" charset="0"/>
                </a:endParaRPr>
              </a:p>
            </p:txBody>
          </p:sp>
        </mc:Choice>
        <mc:Fallback xmlns="">
          <p:sp>
            <p:nvSpPr>
              <p:cNvPr id="58" name="文字方塊 57">
                <a:extLst>
                  <a:ext uri="{FF2B5EF4-FFF2-40B4-BE49-F238E27FC236}">
                    <a16:creationId xmlns:a16="http://schemas.microsoft.com/office/drawing/2014/main" id="{024F84F7-C720-4262-926F-2B1B136AB990}"/>
                  </a:ext>
                </a:extLst>
              </p:cNvPr>
              <p:cNvSpPr txBox="1">
                <a:spLocks noRot="1" noChangeAspect="1" noMove="1" noResize="1" noEditPoints="1" noAdjustHandles="1" noChangeArrowheads="1" noChangeShapeType="1" noTextEdit="1"/>
              </p:cNvSpPr>
              <p:nvPr/>
            </p:nvSpPr>
            <p:spPr>
              <a:xfrm>
                <a:off x="2243545" y="1609055"/>
                <a:ext cx="318494" cy="338554"/>
              </a:xfrm>
              <a:prstGeom prst="rect">
                <a:avLst/>
              </a:prstGeom>
              <a:blipFill>
                <a:blip r:embed="rId8"/>
                <a:stretch>
                  <a:fillRect r="-17308"/>
                </a:stretch>
              </a:blipFill>
              <a:ln>
                <a:noFill/>
              </a:ln>
            </p:spPr>
            <p:txBody>
              <a:bodyPr/>
              <a:lstStyle/>
              <a:p>
                <a:r>
                  <a:rPr lang="zh-TW" altLang="en-US">
                    <a:noFill/>
                  </a:rPr>
                  <a:t> </a:t>
                </a:r>
              </a:p>
            </p:txBody>
          </p:sp>
        </mc:Fallback>
      </mc:AlternateContent>
      <p:sp>
        <p:nvSpPr>
          <p:cNvPr id="40" name="矩形 39">
            <a:extLst>
              <a:ext uri="{FF2B5EF4-FFF2-40B4-BE49-F238E27FC236}">
                <a16:creationId xmlns:a16="http://schemas.microsoft.com/office/drawing/2014/main" id="{EA24276F-D3B5-4103-B0C0-5DC300EBA7A9}"/>
              </a:ext>
            </a:extLst>
          </p:cNvPr>
          <p:cNvSpPr/>
          <p:nvPr/>
        </p:nvSpPr>
        <p:spPr>
          <a:xfrm>
            <a:off x="990702" y="2019536"/>
            <a:ext cx="3006826" cy="4649095"/>
          </a:xfrm>
          <a:prstGeom prst="rect">
            <a:avLst/>
          </a:prstGeom>
          <a:noFill/>
          <a:ln w="38100" cap="rnd">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135B7E64-C61F-4001-8B34-8BB8E99EB731}"/>
              </a:ext>
            </a:extLst>
          </p:cNvPr>
          <p:cNvSpPr/>
          <p:nvPr/>
        </p:nvSpPr>
        <p:spPr>
          <a:xfrm>
            <a:off x="1475656" y="5661248"/>
            <a:ext cx="3168352" cy="704461"/>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600" b="1" dirty="0">
                <a:solidFill>
                  <a:sysClr val="windowText" lastClr="000000"/>
                </a:solidFill>
                <a:latin typeface="Times New Roman" panose="02020603050405020304" pitchFamily="18" charset="0"/>
                <a:cs typeface="Times New Roman" panose="02020603050405020304" pitchFamily="18" charset="0"/>
              </a:rPr>
              <a:t>Can be larger than 1 if the object is wider than an entire cell.</a:t>
            </a:r>
          </a:p>
        </p:txBody>
      </p:sp>
    </p:spTree>
    <p:extLst>
      <p:ext uri="{BB962C8B-B14F-4D97-AF65-F5344CB8AC3E}">
        <p14:creationId xmlns:p14="http://schemas.microsoft.com/office/powerpoint/2010/main" val="1912987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4372D8-4F4C-4A21-818B-3F22C8847B67}"/>
              </a:ext>
            </a:extLst>
          </p:cNvPr>
          <p:cNvSpPr>
            <a:spLocks noGrp="1"/>
          </p:cNvSpPr>
          <p:nvPr>
            <p:ph type="title"/>
          </p:nvPr>
        </p:nvSpPr>
        <p:spPr/>
        <p:txBody>
          <a:bodyPr/>
          <a:lstStyle/>
          <a:p>
            <a:r>
              <a:rPr lang="en-US" altLang="zh-TW" dirty="0"/>
              <a:t>Scale Prediction</a:t>
            </a:r>
            <a:endParaRPr lang="zh-TW" altLang="en-US" dirty="0"/>
          </a:p>
        </p:txBody>
      </p:sp>
      <p:sp>
        <p:nvSpPr>
          <p:cNvPr id="4" name="投影片編號版面配置區 3">
            <a:extLst>
              <a:ext uri="{FF2B5EF4-FFF2-40B4-BE49-F238E27FC236}">
                <a16:creationId xmlns:a16="http://schemas.microsoft.com/office/drawing/2014/main" id="{73ADEF38-D412-4358-BF4F-1C7384933F3D}"/>
              </a:ext>
            </a:extLst>
          </p:cNvPr>
          <p:cNvSpPr>
            <a:spLocks noGrp="1"/>
          </p:cNvSpPr>
          <p:nvPr>
            <p:ph type="sldNum" sz="quarter" idx="12"/>
          </p:nvPr>
        </p:nvSpPr>
        <p:spPr>
          <a:xfrm>
            <a:off x="6948488" y="6453188"/>
            <a:ext cx="2133600" cy="331787"/>
          </a:xfrm>
        </p:spPr>
        <p:txBody>
          <a:bodyPr/>
          <a:lstStyle/>
          <a:p>
            <a:fld id="{73DA0BB7-265A-403C-9275-D587AB510EDC}" type="slidenum">
              <a:rPr lang="zh-TW" altLang="en-US" smtClean="0"/>
              <a:t>13</a:t>
            </a:fld>
            <a:endParaRPr lang="zh-TW" altLang="en-US" dirty="0"/>
          </a:p>
        </p:txBody>
      </p:sp>
      <mc:AlternateContent xmlns:mc="http://schemas.openxmlformats.org/markup-compatibility/2006" xmlns:a14="http://schemas.microsoft.com/office/drawing/2010/main">
        <mc:Choice Requires="a14">
          <p:sp>
            <p:nvSpPr>
              <p:cNvPr id="14" name="內容版面配置區 2">
                <a:extLst>
                  <a:ext uri="{FF2B5EF4-FFF2-40B4-BE49-F238E27FC236}">
                    <a16:creationId xmlns:a16="http://schemas.microsoft.com/office/drawing/2014/main" id="{B95473E5-DAC9-4A61-8352-D5DD10E91849}"/>
                  </a:ext>
                </a:extLst>
              </p:cNvPr>
              <p:cNvSpPr txBox="1">
                <a:spLocks/>
              </p:cNvSpPr>
              <p:nvPr/>
            </p:nvSpPr>
            <p:spPr bwMode="auto">
              <a:xfrm>
                <a:off x="490364" y="1652267"/>
                <a:ext cx="8196436" cy="209467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19088" indent="-319088" algn="l" rtl="0" eaLnBrk="1" fontAlgn="base" hangingPunct="1">
                  <a:spcBef>
                    <a:spcPts val="700"/>
                  </a:spcBef>
                  <a:spcAft>
                    <a:spcPct val="0"/>
                  </a:spcAft>
                  <a:buClr>
                    <a:schemeClr val="accent2"/>
                  </a:buClr>
                  <a:buSzPct val="60000"/>
                  <a:buFont typeface="Wingdings" pitchFamily="2" charset="2"/>
                  <a:buChar char=""/>
                  <a:defRPr kumimoji="1" sz="2900" baseline="0">
                    <a:solidFill>
                      <a:schemeClr val="tx1"/>
                    </a:solidFill>
                    <a:latin typeface="Times New Roman" panose="02020603050405020304" pitchFamily="18" charset="0"/>
                    <a:ea typeface="+mn-ea"/>
                    <a:cs typeface="+mn-cs"/>
                  </a:defRPr>
                </a:lvl1pPr>
                <a:lvl2pPr marL="639763" indent="-273050" algn="l" rtl="0" eaLnBrk="1" fontAlgn="base" hangingPunct="1">
                  <a:spcBef>
                    <a:spcPts val="550"/>
                  </a:spcBef>
                  <a:spcAft>
                    <a:spcPct val="0"/>
                  </a:spcAft>
                  <a:buClr>
                    <a:schemeClr val="accent1"/>
                  </a:buClr>
                  <a:buSzPct val="70000"/>
                  <a:buFont typeface="Wingdings 2" pitchFamily="18" charset="2"/>
                  <a:buChar char=""/>
                  <a:defRPr kumimoji="1" sz="2600" baseline="0">
                    <a:solidFill>
                      <a:schemeClr val="tx1"/>
                    </a:solidFill>
                    <a:latin typeface="Times New Roman" panose="02020603050405020304" pitchFamily="18" charset="0"/>
                    <a:ea typeface="+mn-ea"/>
                  </a:defRPr>
                </a:lvl2pPr>
                <a:lvl3pPr marL="914400" indent="-228600" algn="l" rtl="0" eaLnBrk="1" fontAlgn="base" hangingPunct="1">
                  <a:spcBef>
                    <a:spcPts val="500"/>
                  </a:spcBef>
                  <a:spcAft>
                    <a:spcPct val="0"/>
                  </a:spcAft>
                  <a:buClr>
                    <a:schemeClr val="accent2"/>
                  </a:buClr>
                  <a:buSzPct val="75000"/>
                  <a:buFont typeface="Wingdings" pitchFamily="2" charset="2"/>
                  <a:buChar char=""/>
                  <a:defRPr kumimoji="1" sz="2300" baseline="0">
                    <a:solidFill>
                      <a:schemeClr val="tx1"/>
                    </a:solidFill>
                    <a:latin typeface="Times New Roman" panose="02020603050405020304" pitchFamily="18" charset="0"/>
                    <a:ea typeface="+mn-ea"/>
                  </a:defRPr>
                </a:lvl3pPr>
                <a:lvl4pPr marL="1371600" indent="-228600" algn="l" rtl="0" eaLnBrk="1" fontAlgn="base" hangingPunct="1">
                  <a:spcBef>
                    <a:spcPts val="400"/>
                  </a:spcBef>
                  <a:spcAft>
                    <a:spcPct val="0"/>
                  </a:spcAft>
                  <a:buClr>
                    <a:srgbClr val="EB641B"/>
                  </a:buClr>
                  <a:buSzPct val="75000"/>
                  <a:buFont typeface="Wingdings" pitchFamily="2" charset="2"/>
                  <a:buChar char=""/>
                  <a:defRPr kumimoji="1" sz="2000" baseline="0">
                    <a:solidFill>
                      <a:schemeClr val="tx1"/>
                    </a:solidFill>
                    <a:latin typeface="Times New Roman" panose="02020603050405020304" pitchFamily="18" charset="0"/>
                    <a:ea typeface="+mn-ea"/>
                  </a:defRPr>
                </a:lvl4pPr>
                <a:lvl5pPr marL="1828800" indent="-228600" algn="l" rtl="0" eaLnBrk="1" fontAlgn="base" hangingPunct="1">
                  <a:spcBef>
                    <a:spcPts val="400"/>
                  </a:spcBef>
                  <a:spcAft>
                    <a:spcPct val="0"/>
                  </a:spcAft>
                  <a:buClr>
                    <a:srgbClr val="39639D"/>
                  </a:buClr>
                  <a:buSzPct val="65000"/>
                  <a:buFont typeface="Wingdings" pitchFamily="2" charset="2"/>
                  <a:buChar char=""/>
                  <a:defRPr kumimoji="1" sz="2000" baseline="0">
                    <a:solidFill>
                      <a:schemeClr val="tx1"/>
                    </a:solidFill>
                    <a:latin typeface="Times New Roman" panose="02020603050405020304" pitchFamily="18" charset="0"/>
                    <a:ea typeface="+mn-ea"/>
                  </a:defRPr>
                </a:lvl5pPr>
                <a:lvl6pPr marL="2286000" indent="-228600" algn="l" rtl="0" eaLnBrk="1" fontAlgn="base" hangingPunct="1">
                  <a:spcBef>
                    <a:spcPts val="400"/>
                  </a:spcBef>
                  <a:spcAft>
                    <a:spcPct val="0"/>
                  </a:spcAft>
                  <a:buClr>
                    <a:srgbClr val="39639D"/>
                  </a:buClr>
                  <a:buSzPct val="65000"/>
                  <a:buFont typeface="Wingdings" pitchFamily="2" charset="2"/>
                  <a:buChar char=""/>
                  <a:defRPr kumimoji="1" sz="2000">
                    <a:solidFill>
                      <a:schemeClr val="tx1"/>
                    </a:solidFill>
                    <a:latin typeface="+mn-lt"/>
                    <a:ea typeface="+mn-ea"/>
                  </a:defRPr>
                </a:lvl6pPr>
                <a:lvl7pPr marL="2743200" indent="-228600" algn="l" rtl="0" eaLnBrk="1" fontAlgn="base" hangingPunct="1">
                  <a:spcBef>
                    <a:spcPts val="400"/>
                  </a:spcBef>
                  <a:spcAft>
                    <a:spcPct val="0"/>
                  </a:spcAft>
                  <a:buClr>
                    <a:srgbClr val="39639D"/>
                  </a:buClr>
                  <a:buSzPct val="65000"/>
                  <a:buFont typeface="Wingdings" pitchFamily="2" charset="2"/>
                  <a:buChar char=""/>
                  <a:defRPr kumimoji="1" sz="2000">
                    <a:solidFill>
                      <a:schemeClr val="tx1"/>
                    </a:solidFill>
                    <a:latin typeface="+mn-lt"/>
                    <a:ea typeface="+mn-ea"/>
                  </a:defRPr>
                </a:lvl7pPr>
                <a:lvl8pPr marL="3200400" indent="-228600" algn="l" rtl="0" eaLnBrk="1" fontAlgn="base" hangingPunct="1">
                  <a:spcBef>
                    <a:spcPts val="400"/>
                  </a:spcBef>
                  <a:spcAft>
                    <a:spcPct val="0"/>
                  </a:spcAft>
                  <a:buClr>
                    <a:srgbClr val="39639D"/>
                  </a:buClr>
                  <a:buSzPct val="65000"/>
                  <a:buFont typeface="Wingdings" pitchFamily="2" charset="2"/>
                  <a:buChar char=""/>
                  <a:defRPr kumimoji="1" sz="2000">
                    <a:solidFill>
                      <a:schemeClr val="tx1"/>
                    </a:solidFill>
                    <a:latin typeface="+mn-lt"/>
                    <a:ea typeface="+mn-ea"/>
                  </a:defRPr>
                </a:lvl8pPr>
                <a:lvl9pPr marL="3657600" indent="-228600" algn="l" rtl="0" eaLnBrk="1" fontAlgn="base" hangingPunct="1">
                  <a:spcBef>
                    <a:spcPts val="400"/>
                  </a:spcBef>
                  <a:spcAft>
                    <a:spcPct val="0"/>
                  </a:spcAft>
                  <a:buClr>
                    <a:srgbClr val="39639D"/>
                  </a:buClr>
                  <a:buSzPct val="65000"/>
                  <a:buFont typeface="Wingdings" pitchFamily="2" charset="2"/>
                  <a:buChar char=""/>
                  <a:defRPr kumimoji="1" sz="2000">
                    <a:solidFill>
                      <a:schemeClr val="tx1"/>
                    </a:solidFill>
                    <a:latin typeface="+mn-lt"/>
                    <a:ea typeface="+mn-ea"/>
                  </a:defRPr>
                </a:lvl9pPr>
              </a:lstStyle>
              <a:p>
                <a:r>
                  <a:rPr lang="en-US" altLang="zh-TW" sz="1800" dirty="0">
                    <a:cs typeface="Times New Roman" panose="02020603050405020304" pitchFamily="18" charset="0"/>
                  </a:rPr>
                  <a:t>The size of the output feature map in each phase of scale prediction is 13×13, 26×26, and 52×52. </a:t>
                </a:r>
              </a:p>
              <a:p>
                <a:r>
                  <a:rPr lang="en-US" altLang="zh-TW" sz="1800" dirty="0">
                    <a:cs typeface="Times New Roman" panose="02020603050405020304" pitchFamily="18" charset="0"/>
                  </a:rPr>
                  <a:t>Scale prediction helps the YOLO model to make possible detection and detect the smaller object.</a:t>
                </a:r>
              </a:p>
              <a:p>
                <a:r>
                  <a:rPr lang="en-US" altLang="zh-TW" sz="1800" dirty="0">
                    <a:cs typeface="Times New Roman" panose="02020603050405020304" pitchFamily="18" charset="0"/>
                  </a:rPr>
                  <a:t>Each grid cell will make a detection for three bounding boxes with the output :</a:t>
                </a:r>
              </a:p>
              <a:p>
                <a:pPr marL="0" indent="0">
                  <a:buNone/>
                </a:pPr>
                <a:r>
                  <a:rPr lang="en-US" altLang="zh-TW" sz="1800" dirty="0">
                    <a:cs typeface="Times New Roman" panose="02020603050405020304" pitchFamily="18" charset="0"/>
                  </a:rPr>
                  <a:t>      </a:t>
                </a:r>
                <a:r>
                  <a:rPr lang="zh-TW" altLang="en-US" sz="1800" dirty="0">
                    <a:cs typeface="Times New Roman" panose="02020603050405020304" pitchFamily="18" charset="0"/>
                  </a:rPr>
                  <a:t>→</a:t>
                </a:r>
                <a:r>
                  <a:rPr lang="en-US" altLang="zh-TW" sz="1800" dirty="0">
                    <a:cs typeface="Times New Roman" panose="02020603050405020304" pitchFamily="18" charset="0"/>
                  </a:rPr>
                  <a:t>  (Probability, </a:t>
                </a:r>
                <a14:m>
                  <m:oMath xmlns:m="http://schemas.openxmlformats.org/officeDocument/2006/math">
                    <m:sSub>
                      <m:sSubPr>
                        <m:ctrlPr>
                          <a:rPr lang="en-US" altLang="zh-TW" sz="2000" b="0" i="1" smtClean="0">
                            <a:latin typeface="Cambria Math" panose="02040503050406030204" pitchFamily="18" charset="0"/>
                            <a:cs typeface="Times New Roman" panose="02020603050405020304" pitchFamily="18" charset="0"/>
                          </a:rPr>
                        </m:ctrlPr>
                      </m:sSubPr>
                      <m:e>
                        <m:r>
                          <m:rPr>
                            <m:sty m:val="p"/>
                          </m:rPr>
                          <a:rPr lang="en-US" altLang="zh-TW" sz="2000" b="0" i="0" smtClean="0">
                            <a:latin typeface="Cambria Math" panose="02040503050406030204" pitchFamily="18" charset="0"/>
                            <a:cs typeface="Times New Roman" panose="02020603050405020304" pitchFamily="18" charset="0"/>
                          </a:rPr>
                          <m:t>t</m:t>
                        </m:r>
                      </m:e>
                      <m:sub>
                        <m:r>
                          <m:rPr>
                            <m:sty m:val="p"/>
                          </m:rPr>
                          <a:rPr lang="en-US" altLang="zh-TW" sz="2000" b="0" i="0" smtClean="0">
                            <a:latin typeface="Cambria Math" panose="02040503050406030204" pitchFamily="18" charset="0"/>
                            <a:cs typeface="Times New Roman" panose="02020603050405020304" pitchFamily="18" charset="0"/>
                          </a:rPr>
                          <m:t>x</m:t>
                        </m:r>
                      </m:sub>
                    </m:sSub>
                  </m:oMath>
                </a14:m>
                <a:r>
                  <a:rPr lang="en-US" altLang="zh-TW" sz="1800" dirty="0">
                    <a:cs typeface="Times New Roman" panose="02020603050405020304" pitchFamily="18" charset="0"/>
                  </a:rPr>
                  <a:t>, </a:t>
                </a:r>
                <a14:m>
                  <m:oMath xmlns:m="http://schemas.openxmlformats.org/officeDocument/2006/math">
                    <m:sSub>
                      <m:sSubPr>
                        <m:ctrlPr>
                          <a:rPr lang="en-US" altLang="zh-TW" sz="1800" i="1">
                            <a:latin typeface="Cambria Math" panose="02040503050406030204" pitchFamily="18" charset="0"/>
                            <a:cs typeface="Times New Roman" panose="02020603050405020304" pitchFamily="18" charset="0"/>
                          </a:rPr>
                        </m:ctrlPr>
                      </m:sSubPr>
                      <m:e>
                        <m:r>
                          <m:rPr>
                            <m:sty m:val="p"/>
                          </m:rPr>
                          <a:rPr lang="en-US" altLang="zh-TW" sz="1800">
                            <a:latin typeface="Cambria Math" panose="02040503050406030204" pitchFamily="18" charset="0"/>
                            <a:cs typeface="Times New Roman" panose="02020603050405020304" pitchFamily="18" charset="0"/>
                          </a:rPr>
                          <m:t>t</m:t>
                        </m:r>
                      </m:e>
                      <m:sub>
                        <m:r>
                          <m:rPr>
                            <m:sty m:val="p"/>
                          </m:rPr>
                          <a:rPr lang="en-US" altLang="zh-TW" sz="1800" b="0" i="0" smtClean="0">
                            <a:latin typeface="Cambria Math" panose="02040503050406030204" pitchFamily="18" charset="0"/>
                            <a:cs typeface="Times New Roman" panose="02020603050405020304" pitchFamily="18" charset="0"/>
                          </a:rPr>
                          <m:t>y</m:t>
                        </m:r>
                      </m:sub>
                    </m:sSub>
                  </m:oMath>
                </a14:m>
                <a:r>
                  <a:rPr lang="en-US" altLang="zh-TW" sz="1800" dirty="0">
                    <a:cs typeface="Times New Roman" panose="02020603050405020304" pitchFamily="18" charset="0"/>
                  </a:rPr>
                  <a:t>, </a:t>
                </a:r>
                <a14:m>
                  <m:oMath xmlns:m="http://schemas.openxmlformats.org/officeDocument/2006/math">
                    <m:sSub>
                      <m:sSubPr>
                        <m:ctrlPr>
                          <a:rPr lang="en-US" altLang="zh-TW" sz="1800" i="1">
                            <a:latin typeface="Cambria Math" panose="02040503050406030204" pitchFamily="18" charset="0"/>
                            <a:cs typeface="Times New Roman" panose="02020603050405020304" pitchFamily="18" charset="0"/>
                          </a:rPr>
                        </m:ctrlPr>
                      </m:sSubPr>
                      <m:e>
                        <m:r>
                          <m:rPr>
                            <m:sty m:val="p"/>
                          </m:rPr>
                          <a:rPr lang="en-US" altLang="zh-TW" sz="1800">
                            <a:latin typeface="Cambria Math" panose="02040503050406030204" pitchFamily="18" charset="0"/>
                            <a:cs typeface="Times New Roman" panose="02020603050405020304" pitchFamily="18" charset="0"/>
                          </a:rPr>
                          <m:t>t</m:t>
                        </m:r>
                      </m:e>
                      <m:sub>
                        <m:r>
                          <m:rPr>
                            <m:sty m:val="p"/>
                          </m:rPr>
                          <a:rPr lang="en-US" altLang="zh-TW" sz="1800" b="0" i="0" smtClean="0">
                            <a:latin typeface="Cambria Math" panose="02040503050406030204" pitchFamily="18" charset="0"/>
                            <a:cs typeface="Times New Roman" panose="02020603050405020304" pitchFamily="18" charset="0"/>
                          </a:rPr>
                          <m:t>w</m:t>
                        </m:r>
                      </m:sub>
                    </m:sSub>
                  </m:oMath>
                </a14:m>
                <a:r>
                  <a:rPr lang="en-US" altLang="zh-TW" sz="1800" dirty="0">
                    <a:cs typeface="Times New Roman" panose="02020603050405020304" pitchFamily="18" charset="0"/>
                  </a:rPr>
                  <a:t>, </a:t>
                </a:r>
                <a14:m>
                  <m:oMath xmlns:m="http://schemas.openxmlformats.org/officeDocument/2006/math">
                    <m:sSub>
                      <m:sSubPr>
                        <m:ctrlPr>
                          <a:rPr lang="en-US" altLang="zh-TW" sz="1800" i="1">
                            <a:latin typeface="Cambria Math" panose="02040503050406030204" pitchFamily="18" charset="0"/>
                            <a:cs typeface="Times New Roman" panose="02020603050405020304" pitchFamily="18" charset="0"/>
                          </a:rPr>
                        </m:ctrlPr>
                      </m:sSubPr>
                      <m:e>
                        <m:r>
                          <m:rPr>
                            <m:sty m:val="p"/>
                          </m:rPr>
                          <a:rPr lang="en-US" altLang="zh-TW" sz="1800">
                            <a:latin typeface="Cambria Math" panose="02040503050406030204" pitchFamily="18" charset="0"/>
                            <a:cs typeface="Times New Roman" panose="02020603050405020304" pitchFamily="18" charset="0"/>
                          </a:rPr>
                          <m:t>t</m:t>
                        </m:r>
                      </m:e>
                      <m:sub>
                        <m:r>
                          <m:rPr>
                            <m:sty m:val="p"/>
                          </m:rPr>
                          <a:rPr lang="en-US" altLang="zh-TW" sz="1800" b="0" i="0" smtClean="0">
                            <a:latin typeface="Cambria Math" panose="02040503050406030204" pitchFamily="18" charset="0"/>
                            <a:cs typeface="Times New Roman" panose="02020603050405020304" pitchFamily="18" charset="0"/>
                          </a:rPr>
                          <m:t>h</m:t>
                        </m:r>
                      </m:sub>
                    </m:sSub>
                  </m:oMath>
                </a14:m>
                <a:r>
                  <a:rPr lang="en-US" altLang="zh-TW" sz="1800" dirty="0">
                    <a:cs typeface="Times New Roman" panose="02020603050405020304" pitchFamily="18" charset="0"/>
                  </a:rPr>
                  <a:t>, class)</a:t>
                </a:r>
                <a:endParaRPr lang="zh-TW" altLang="en-US" sz="1800" dirty="0">
                  <a:cs typeface="Times New Roman" panose="02020603050405020304" pitchFamily="18" charset="0"/>
                </a:endParaRPr>
              </a:p>
            </p:txBody>
          </p:sp>
        </mc:Choice>
        <mc:Fallback xmlns="">
          <p:sp>
            <p:nvSpPr>
              <p:cNvPr id="14" name="內容版面配置區 2">
                <a:extLst>
                  <a:ext uri="{FF2B5EF4-FFF2-40B4-BE49-F238E27FC236}">
                    <a16:creationId xmlns:a16="http://schemas.microsoft.com/office/drawing/2014/main" id="{B95473E5-DAC9-4A61-8352-D5DD10E91849}"/>
                  </a:ext>
                </a:extLst>
              </p:cNvPr>
              <p:cNvSpPr txBox="1">
                <a:spLocks noRot="1" noChangeAspect="1" noMove="1" noResize="1" noEditPoints="1" noAdjustHandles="1" noChangeArrowheads="1" noChangeShapeType="1" noTextEdit="1"/>
              </p:cNvSpPr>
              <p:nvPr/>
            </p:nvSpPr>
            <p:spPr bwMode="auto">
              <a:xfrm>
                <a:off x="490364" y="1652267"/>
                <a:ext cx="8196436" cy="2094679"/>
              </a:xfrm>
              <a:prstGeom prst="rect">
                <a:avLst/>
              </a:prstGeom>
              <a:blipFill>
                <a:blip r:embed="rId3"/>
                <a:stretch>
                  <a:fillRect t="-1453" b="-29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TW" altLang="en-US">
                    <a:noFill/>
                  </a:rPr>
                  <a:t> </a:t>
                </a:r>
              </a:p>
            </p:txBody>
          </p:sp>
        </mc:Fallback>
      </mc:AlternateContent>
      <p:grpSp>
        <p:nvGrpSpPr>
          <p:cNvPr id="3" name="群組 2">
            <a:extLst>
              <a:ext uri="{FF2B5EF4-FFF2-40B4-BE49-F238E27FC236}">
                <a16:creationId xmlns:a16="http://schemas.microsoft.com/office/drawing/2014/main" id="{AB9A7AD2-D28E-468C-AD22-F1D38F3A4E1D}"/>
              </a:ext>
            </a:extLst>
          </p:cNvPr>
          <p:cNvGrpSpPr/>
          <p:nvPr/>
        </p:nvGrpSpPr>
        <p:grpSpPr>
          <a:xfrm>
            <a:off x="1367643" y="3825044"/>
            <a:ext cx="6336705" cy="2436653"/>
            <a:chOff x="1187623" y="3825044"/>
            <a:chExt cx="6336705" cy="2436653"/>
          </a:xfrm>
        </p:grpSpPr>
        <p:sp>
          <p:nvSpPr>
            <p:cNvPr id="13" name="矩形: 圓角 12">
              <a:extLst>
                <a:ext uri="{FF2B5EF4-FFF2-40B4-BE49-F238E27FC236}">
                  <a16:creationId xmlns:a16="http://schemas.microsoft.com/office/drawing/2014/main" id="{C4B247A5-45EF-4D0A-93C1-1226A181564E}"/>
                </a:ext>
              </a:extLst>
            </p:cNvPr>
            <p:cNvSpPr/>
            <p:nvPr/>
          </p:nvSpPr>
          <p:spPr>
            <a:xfrm>
              <a:off x="1187623" y="3825044"/>
              <a:ext cx="6336705" cy="2436653"/>
            </a:xfrm>
            <a:prstGeom prst="roundRect">
              <a:avLst>
                <a:gd name="adj" fmla="val 11566"/>
              </a:avLst>
            </a:prstGeom>
            <a:solidFill>
              <a:schemeClr val="bg1"/>
            </a:solid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內容版面配置區 2">
              <a:extLst>
                <a:ext uri="{FF2B5EF4-FFF2-40B4-BE49-F238E27FC236}">
                  <a16:creationId xmlns:a16="http://schemas.microsoft.com/office/drawing/2014/main" id="{5D0F97C8-EBAC-4E2A-9237-5C275755D2A0}"/>
                </a:ext>
              </a:extLst>
            </p:cNvPr>
            <p:cNvSpPr txBox="1">
              <a:spLocks/>
            </p:cNvSpPr>
            <p:nvPr/>
          </p:nvSpPr>
          <p:spPr bwMode="auto">
            <a:xfrm>
              <a:off x="1871700" y="5647000"/>
              <a:ext cx="4860764" cy="309937"/>
            </a:xfrm>
            <a:prstGeom prst="rect">
              <a:avLst/>
            </a:prstGeom>
            <a:noFill/>
            <a:ln>
              <a:noFill/>
            </a:ln>
            <a:effectLst/>
          </p:spPr>
          <p:txBody>
            <a:bodyPr vert="horz" wrap="square" lIns="91440" tIns="45720" rIns="91440" bIns="45720" numCol="1" anchor="t" anchorCtr="0" compatLnSpc="1">
              <a:prstTxWarp prst="textNoShape">
                <a:avLst/>
              </a:prstTxWarp>
            </a:bodyPr>
            <a:lstStyle>
              <a:lvl1pPr marL="319088" indent="-319088" algn="l" rtl="0" eaLnBrk="1" fontAlgn="base" hangingPunct="1">
                <a:spcBef>
                  <a:spcPts val="700"/>
                </a:spcBef>
                <a:spcAft>
                  <a:spcPct val="0"/>
                </a:spcAft>
                <a:buClr>
                  <a:schemeClr val="accent2"/>
                </a:buClr>
                <a:buSzPct val="60000"/>
                <a:buFont typeface="Wingdings" pitchFamily="2" charset="2"/>
                <a:buChar char=""/>
                <a:defRPr kumimoji="1" sz="2900" baseline="0">
                  <a:solidFill>
                    <a:schemeClr val="tx1"/>
                  </a:solidFill>
                  <a:latin typeface="Times New Roman" panose="02020603050405020304" pitchFamily="18" charset="0"/>
                  <a:ea typeface="+mn-ea"/>
                  <a:cs typeface="+mn-cs"/>
                </a:defRPr>
              </a:lvl1pPr>
              <a:lvl2pPr marL="639763" indent="-273050" algn="l" rtl="0" eaLnBrk="1" fontAlgn="base" hangingPunct="1">
                <a:spcBef>
                  <a:spcPts val="550"/>
                </a:spcBef>
                <a:spcAft>
                  <a:spcPct val="0"/>
                </a:spcAft>
                <a:buClr>
                  <a:schemeClr val="accent1"/>
                </a:buClr>
                <a:buSzPct val="70000"/>
                <a:buFont typeface="Wingdings 2" pitchFamily="18" charset="2"/>
                <a:buChar char=""/>
                <a:defRPr kumimoji="1" sz="2600" baseline="0">
                  <a:solidFill>
                    <a:schemeClr val="tx1"/>
                  </a:solidFill>
                  <a:latin typeface="Times New Roman" panose="02020603050405020304" pitchFamily="18" charset="0"/>
                  <a:ea typeface="+mn-ea"/>
                </a:defRPr>
              </a:lvl2pPr>
              <a:lvl3pPr marL="914400" indent="-228600" algn="l" rtl="0" eaLnBrk="1" fontAlgn="base" hangingPunct="1">
                <a:spcBef>
                  <a:spcPts val="500"/>
                </a:spcBef>
                <a:spcAft>
                  <a:spcPct val="0"/>
                </a:spcAft>
                <a:buClr>
                  <a:schemeClr val="accent2"/>
                </a:buClr>
                <a:buSzPct val="75000"/>
                <a:buFont typeface="Wingdings" pitchFamily="2" charset="2"/>
                <a:buChar char=""/>
                <a:defRPr kumimoji="1" sz="2300" baseline="0">
                  <a:solidFill>
                    <a:schemeClr val="tx1"/>
                  </a:solidFill>
                  <a:latin typeface="Times New Roman" panose="02020603050405020304" pitchFamily="18" charset="0"/>
                  <a:ea typeface="+mn-ea"/>
                </a:defRPr>
              </a:lvl3pPr>
              <a:lvl4pPr marL="1371600" indent="-228600" algn="l" rtl="0" eaLnBrk="1" fontAlgn="base" hangingPunct="1">
                <a:spcBef>
                  <a:spcPts val="400"/>
                </a:spcBef>
                <a:spcAft>
                  <a:spcPct val="0"/>
                </a:spcAft>
                <a:buClr>
                  <a:srgbClr val="EB641B"/>
                </a:buClr>
                <a:buSzPct val="75000"/>
                <a:buFont typeface="Wingdings" pitchFamily="2" charset="2"/>
                <a:buChar char=""/>
                <a:defRPr kumimoji="1" sz="2000" baseline="0">
                  <a:solidFill>
                    <a:schemeClr val="tx1"/>
                  </a:solidFill>
                  <a:latin typeface="Times New Roman" panose="02020603050405020304" pitchFamily="18" charset="0"/>
                  <a:ea typeface="+mn-ea"/>
                </a:defRPr>
              </a:lvl4pPr>
              <a:lvl5pPr marL="1828800" indent="-228600" algn="l" rtl="0" eaLnBrk="1" fontAlgn="base" hangingPunct="1">
                <a:spcBef>
                  <a:spcPts val="400"/>
                </a:spcBef>
                <a:spcAft>
                  <a:spcPct val="0"/>
                </a:spcAft>
                <a:buClr>
                  <a:srgbClr val="39639D"/>
                </a:buClr>
                <a:buSzPct val="65000"/>
                <a:buFont typeface="Wingdings" pitchFamily="2" charset="2"/>
                <a:buChar char=""/>
                <a:defRPr kumimoji="1" sz="2000" baseline="0">
                  <a:solidFill>
                    <a:schemeClr val="tx1"/>
                  </a:solidFill>
                  <a:latin typeface="Times New Roman" panose="02020603050405020304" pitchFamily="18" charset="0"/>
                  <a:ea typeface="+mn-ea"/>
                </a:defRPr>
              </a:lvl5pPr>
              <a:lvl6pPr marL="2286000" indent="-228600" algn="l" rtl="0" eaLnBrk="1" fontAlgn="base" hangingPunct="1">
                <a:spcBef>
                  <a:spcPts val="400"/>
                </a:spcBef>
                <a:spcAft>
                  <a:spcPct val="0"/>
                </a:spcAft>
                <a:buClr>
                  <a:srgbClr val="39639D"/>
                </a:buClr>
                <a:buSzPct val="65000"/>
                <a:buFont typeface="Wingdings" pitchFamily="2" charset="2"/>
                <a:buChar char=""/>
                <a:defRPr kumimoji="1" sz="2000">
                  <a:solidFill>
                    <a:schemeClr val="tx1"/>
                  </a:solidFill>
                  <a:latin typeface="+mn-lt"/>
                  <a:ea typeface="+mn-ea"/>
                </a:defRPr>
              </a:lvl6pPr>
              <a:lvl7pPr marL="2743200" indent="-228600" algn="l" rtl="0" eaLnBrk="1" fontAlgn="base" hangingPunct="1">
                <a:spcBef>
                  <a:spcPts val="400"/>
                </a:spcBef>
                <a:spcAft>
                  <a:spcPct val="0"/>
                </a:spcAft>
                <a:buClr>
                  <a:srgbClr val="39639D"/>
                </a:buClr>
                <a:buSzPct val="65000"/>
                <a:buFont typeface="Wingdings" pitchFamily="2" charset="2"/>
                <a:buChar char=""/>
                <a:defRPr kumimoji="1" sz="2000">
                  <a:solidFill>
                    <a:schemeClr val="tx1"/>
                  </a:solidFill>
                  <a:latin typeface="+mn-lt"/>
                  <a:ea typeface="+mn-ea"/>
                </a:defRPr>
              </a:lvl7pPr>
              <a:lvl8pPr marL="3200400" indent="-228600" algn="l" rtl="0" eaLnBrk="1" fontAlgn="base" hangingPunct="1">
                <a:spcBef>
                  <a:spcPts val="400"/>
                </a:spcBef>
                <a:spcAft>
                  <a:spcPct val="0"/>
                </a:spcAft>
                <a:buClr>
                  <a:srgbClr val="39639D"/>
                </a:buClr>
                <a:buSzPct val="65000"/>
                <a:buFont typeface="Wingdings" pitchFamily="2" charset="2"/>
                <a:buChar char=""/>
                <a:defRPr kumimoji="1" sz="2000">
                  <a:solidFill>
                    <a:schemeClr val="tx1"/>
                  </a:solidFill>
                  <a:latin typeface="+mn-lt"/>
                  <a:ea typeface="+mn-ea"/>
                </a:defRPr>
              </a:lvl8pPr>
              <a:lvl9pPr marL="3657600" indent="-228600" algn="l" rtl="0" eaLnBrk="1" fontAlgn="base" hangingPunct="1">
                <a:spcBef>
                  <a:spcPts val="400"/>
                </a:spcBef>
                <a:spcAft>
                  <a:spcPct val="0"/>
                </a:spcAft>
                <a:buClr>
                  <a:srgbClr val="39639D"/>
                </a:buClr>
                <a:buSzPct val="65000"/>
                <a:buFont typeface="Wingdings" pitchFamily="2" charset="2"/>
                <a:buChar char=""/>
                <a:defRPr kumimoji="1" sz="2000">
                  <a:solidFill>
                    <a:schemeClr val="tx1"/>
                  </a:solidFill>
                  <a:latin typeface="+mn-lt"/>
                  <a:ea typeface="+mn-ea"/>
                </a:defRPr>
              </a:lvl9pPr>
            </a:lstStyle>
            <a:p>
              <a:pPr marL="0" indent="0">
                <a:buNone/>
              </a:pPr>
              <a:r>
                <a:rPr lang="en-US" altLang="zh-TW" sz="1600" b="1" dirty="0">
                  <a:cs typeface="Times New Roman" panose="02020603050405020304" pitchFamily="18" charset="0"/>
                </a:rPr>
                <a:t>     </a:t>
              </a:r>
              <a:r>
                <a:rPr lang="en-US" altLang="zh-TW" sz="1800" b="1" dirty="0">
                  <a:cs typeface="Times New Roman" panose="02020603050405020304" pitchFamily="18" charset="0"/>
                </a:rPr>
                <a:t>Phase</a:t>
              </a:r>
              <a:r>
                <a:rPr lang="en-US" altLang="zh-TW" sz="1600" b="1" dirty="0">
                  <a:cs typeface="Times New Roman" panose="02020603050405020304" pitchFamily="18" charset="0"/>
                </a:rPr>
                <a:t> 1                       Phase 2                       Phase 3</a:t>
              </a:r>
              <a:endParaRPr lang="zh-TW" altLang="en-US" sz="1600" b="1" dirty="0">
                <a:cs typeface="Times New Roman" panose="02020603050405020304" pitchFamily="18" charset="0"/>
              </a:endParaRPr>
            </a:p>
          </p:txBody>
        </p:sp>
        <p:sp>
          <p:nvSpPr>
            <p:cNvPr id="17" name="內容版面配置區 2">
              <a:extLst>
                <a:ext uri="{FF2B5EF4-FFF2-40B4-BE49-F238E27FC236}">
                  <a16:creationId xmlns:a16="http://schemas.microsoft.com/office/drawing/2014/main" id="{0872C82E-51EE-41D3-ABAD-F10C2B8439C5}"/>
                </a:ext>
              </a:extLst>
            </p:cNvPr>
            <p:cNvSpPr txBox="1">
              <a:spLocks/>
            </p:cNvSpPr>
            <p:nvPr/>
          </p:nvSpPr>
          <p:spPr bwMode="auto">
            <a:xfrm>
              <a:off x="1979712" y="5923457"/>
              <a:ext cx="5060725" cy="309937"/>
            </a:xfrm>
            <a:prstGeom prst="rect">
              <a:avLst/>
            </a:prstGeom>
            <a:noFill/>
            <a:ln>
              <a:noFill/>
            </a:ln>
            <a:effectLst/>
          </p:spPr>
          <p:txBody>
            <a:bodyPr vert="horz" wrap="square" lIns="91440" tIns="45720" rIns="91440" bIns="45720" numCol="1" anchor="t" anchorCtr="0" compatLnSpc="1">
              <a:prstTxWarp prst="textNoShape">
                <a:avLst/>
              </a:prstTxWarp>
            </a:bodyPr>
            <a:lstStyle>
              <a:lvl1pPr marL="319088" indent="-319088" algn="l" rtl="0" eaLnBrk="1" fontAlgn="base" hangingPunct="1">
                <a:spcBef>
                  <a:spcPts val="700"/>
                </a:spcBef>
                <a:spcAft>
                  <a:spcPct val="0"/>
                </a:spcAft>
                <a:buClr>
                  <a:schemeClr val="accent2"/>
                </a:buClr>
                <a:buSzPct val="60000"/>
                <a:buFont typeface="Wingdings" pitchFamily="2" charset="2"/>
                <a:buChar char=""/>
                <a:defRPr kumimoji="1" sz="2900" baseline="0">
                  <a:solidFill>
                    <a:schemeClr val="tx1"/>
                  </a:solidFill>
                  <a:latin typeface="Times New Roman" panose="02020603050405020304" pitchFamily="18" charset="0"/>
                  <a:ea typeface="+mn-ea"/>
                  <a:cs typeface="+mn-cs"/>
                </a:defRPr>
              </a:lvl1pPr>
              <a:lvl2pPr marL="639763" indent="-273050" algn="l" rtl="0" eaLnBrk="1" fontAlgn="base" hangingPunct="1">
                <a:spcBef>
                  <a:spcPts val="550"/>
                </a:spcBef>
                <a:spcAft>
                  <a:spcPct val="0"/>
                </a:spcAft>
                <a:buClr>
                  <a:schemeClr val="accent1"/>
                </a:buClr>
                <a:buSzPct val="70000"/>
                <a:buFont typeface="Wingdings 2" pitchFamily="18" charset="2"/>
                <a:buChar char=""/>
                <a:defRPr kumimoji="1" sz="2600" baseline="0">
                  <a:solidFill>
                    <a:schemeClr val="tx1"/>
                  </a:solidFill>
                  <a:latin typeface="Times New Roman" panose="02020603050405020304" pitchFamily="18" charset="0"/>
                  <a:ea typeface="+mn-ea"/>
                </a:defRPr>
              </a:lvl2pPr>
              <a:lvl3pPr marL="914400" indent="-228600" algn="l" rtl="0" eaLnBrk="1" fontAlgn="base" hangingPunct="1">
                <a:spcBef>
                  <a:spcPts val="500"/>
                </a:spcBef>
                <a:spcAft>
                  <a:spcPct val="0"/>
                </a:spcAft>
                <a:buClr>
                  <a:schemeClr val="accent2"/>
                </a:buClr>
                <a:buSzPct val="75000"/>
                <a:buFont typeface="Wingdings" pitchFamily="2" charset="2"/>
                <a:buChar char=""/>
                <a:defRPr kumimoji="1" sz="2300" baseline="0">
                  <a:solidFill>
                    <a:schemeClr val="tx1"/>
                  </a:solidFill>
                  <a:latin typeface="Times New Roman" panose="02020603050405020304" pitchFamily="18" charset="0"/>
                  <a:ea typeface="+mn-ea"/>
                </a:defRPr>
              </a:lvl3pPr>
              <a:lvl4pPr marL="1371600" indent="-228600" algn="l" rtl="0" eaLnBrk="1" fontAlgn="base" hangingPunct="1">
                <a:spcBef>
                  <a:spcPts val="400"/>
                </a:spcBef>
                <a:spcAft>
                  <a:spcPct val="0"/>
                </a:spcAft>
                <a:buClr>
                  <a:srgbClr val="EB641B"/>
                </a:buClr>
                <a:buSzPct val="75000"/>
                <a:buFont typeface="Wingdings" pitchFamily="2" charset="2"/>
                <a:buChar char=""/>
                <a:defRPr kumimoji="1" sz="2000" baseline="0">
                  <a:solidFill>
                    <a:schemeClr val="tx1"/>
                  </a:solidFill>
                  <a:latin typeface="Times New Roman" panose="02020603050405020304" pitchFamily="18" charset="0"/>
                  <a:ea typeface="+mn-ea"/>
                </a:defRPr>
              </a:lvl4pPr>
              <a:lvl5pPr marL="1828800" indent="-228600" algn="l" rtl="0" eaLnBrk="1" fontAlgn="base" hangingPunct="1">
                <a:spcBef>
                  <a:spcPts val="400"/>
                </a:spcBef>
                <a:spcAft>
                  <a:spcPct val="0"/>
                </a:spcAft>
                <a:buClr>
                  <a:srgbClr val="39639D"/>
                </a:buClr>
                <a:buSzPct val="65000"/>
                <a:buFont typeface="Wingdings" pitchFamily="2" charset="2"/>
                <a:buChar char=""/>
                <a:defRPr kumimoji="1" sz="2000" baseline="0">
                  <a:solidFill>
                    <a:schemeClr val="tx1"/>
                  </a:solidFill>
                  <a:latin typeface="Times New Roman" panose="02020603050405020304" pitchFamily="18" charset="0"/>
                  <a:ea typeface="+mn-ea"/>
                </a:defRPr>
              </a:lvl5pPr>
              <a:lvl6pPr marL="2286000" indent="-228600" algn="l" rtl="0" eaLnBrk="1" fontAlgn="base" hangingPunct="1">
                <a:spcBef>
                  <a:spcPts val="400"/>
                </a:spcBef>
                <a:spcAft>
                  <a:spcPct val="0"/>
                </a:spcAft>
                <a:buClr>
                  <a:srgbClr val="39639D"/>
                </a:buClr>
                <a:buSzPct val="65000"/>
                <a:buFont typeface="Wingdings" pitchFamily="2" charset="2"/>
                <a:buChar char=""/>
                <a:defRPr kumimoji="1" sz="2000">
                  <a:solidFill>
                    <a:schemeClr val="tx1"/>
                  </a:solidFill>
                  <a:latin typeface="+mn-lt"/>
                  <a:ea typeface="+mn-ea"/>
                </a:defRPr>
              </a:lvl6pPr>
              <a:lvl7pPr marL="2743200" indent="-228600" algn="l" rtl="0" eaLnBrk="1" fontAlgn="base" hangingPunct="1">
                <a:spcBef>
                  <a:spcPts val="400"/>
                </a:spcBef>
                <a:spcAft>
                  <a:spcPct val="0"/>
                </a:spcAft>
                <a:buClr>
                  <a:srgbClr val="39639D"/>
                </a:buClr>
                <a:buSzPct val="65000"/>
                <a:buFont typeface="Wingdings" pitchFamily="2" charset="2"/>
                <a:buChar char=""/>
                <a:defRPr kumimoji="1" sz="2000">
                  <a:solidFill>
                    <a:schemeClr val="tx1"/>
                  </a:solidFill>
                  <a:latin typeface="+mn-lt"/>
                  <a:ea typeface="+mn-ea"/>
                </a:defRPr>
              </a:lvl7pPr>
              <a:lvl8pPr marL="3200400" indent="-228600" algn="l" rtl="0" eaLnBrk="1" fontAlgn="base" hangingPunct="1">
                <a:spcBef>
                  <a:spcPts val="400"/>
                </a:spcBef>
                <a:spcAft>
                  <a:spcPct val="0"/>
                </a:spcAft>
                <a:buClr>
                  <a:srgbClr val="39639D"/>
                </a:buClr>
                <a:buSzPct val="65000"/>
                <a:buFont typeface="Wingdings" pitchFamily="2" charset="2"/>
                <a:buChar char=""/>
                <a:defRPr kumimoji="1" sz="2000">
                  <a:solidFill>
                    <a:schemeClr val="tx1"/>
                  </a:solidFill>
                  <a:latin typeface="+mn-lt"/>
                  <a:ea typeface="+mn-ea"/>
                </a:defRPr>
              </a:lvl8pPr>
              <a:lvl9pPr marL="3657600" indent="-228600" algn="l" rtl="0" eaLnBrk="1" fontAlgn="base" hangingPunct="1">
                <a:spcBef>
                  <a:spcPts val="400"/>
                </a:spcBef>
                <a:spcAft>
                  <a:spcPct val="0"/>
                </a:spcAft>
                <a:buClr>
                  <a:srgbClr val="39639D"/>
                </a:buClr>
                <a:buSzPct val="65000"/>
                <a:buFont typeface="Wingdings" pitchFamily="2" charset="2"/>
                <a:buChar char=""/>
                <a:defRPr kumimoji="1" sz="2000">
                  <a:solidFill>
                    <a:schemeClr val="tx1"/>
                  </a:solidFill>
                  <a:latin typeface="+mn-lt"/>
                  <a:ea typeface="+mn-ea"/>
                </a:defRPr>
              </a:lvl9pPr>
            </a:lstStyle>
            <a:p>
              <a:pPr marL="0" indent="0">
                <a:buNone/>
              </a:pPr>
              <a:r>
                <a:rPr lang="en-US" altLang="zh-TW" sz="1200" b="1" dirty="0">
                  <a:cs typeface="Times New Roman" panose="02020603050405020304" pitchFamily="18" charset="0"/>
                </a:rPr>
                <a:t>       (13x13)                                    (26x26)                                    (52x52)</a:t>
              </a:r>
              <a:endParaRPr lang="zh-TW" altLang="en-US" sz="1200" b="1" dirty="0">
                <a:cs typeface="Times New Roman" panose="02020603050405020304" pitchFamily="18" charset="0"/>
              </a:endParaRPr>
            </a:p>
          </p:txBody>
        </p:sp>
        <p:pic>
          <p:nvPicPr>
            <p:cNvPr id="19" name="圖片 18">
              <a:extLst>
                <a:ext uri="{FF2B5EF4-FFF2-40B4-BE49-F238E27FC236}">
                  <a16:creationId xmlns:a16="http://schemas.microsoft.com/office/drawing/2014/main" id="{910E691E-35AD-4A12-AABB-0633F24BE293}"/>
                </a:ext>
              </a:extLst>
            </p:cNvPr>
            <p:cNvPicPr>
              <a:picLocks noChangeAspect="1"/>
            </p:cNvPicPr>
            <p:nvPr/>
          </p:nvPicPr>
          <p:blipFill rotWithShape="1">
            <a:blip r:embed="rId4">
              <a:extLst>
                <a:ext uri="{28A0092B-C50C-407E-A947-70E740481C1C}">
                  <a14:useLocalDpi xmlns:a14="http://schemas.microsoft.com/office/drawing/2010/main" val="0"/>
                </a:ext>
              </a:extLst>
            </a:blip>
            <a:srcRect t="9605"/>
            <a:stretch/>
          </p:blipFill>
          <p:spPr>
            <a:xfrm>
              <a:off x="1654483" y="3969060"/>
              <a:ext cx="5474994" cy="1725005"/>
            </a:xfrm>
            <a:prstGeom prst="rect">
              <a:avLst/>
            </a:prstGeom>
          </p:spPr>
        </p:pic>
      </p:grpSp>
      <p:sp>
        <p:nvSpPr>
          <p:cNvPr id="24" name="矩形 23">
            <a:extLst>
              <a:ext uri="{FF2B5EF4-FFF2-40B4-BE49-F238E27FC236}">
                <a16:creationId xmlns:a16="http://schemas.microsoft.com/office/drawing/2014/main" id="{4B2B55E6-362B-483F-8A84-0AFFF65923FF}"/>
              </a:ext>
            </a:extLst>
          </p:cNvPr>
          <p:cNvSpPr/>
          <p:nvPr/>
        </p:nvSpPr>
        <p:spPr>
          <a:xfrm>
            <a:off x="490365" y="6345324"/>
            <a:ext cx="8196436" cy="323165"/>
          </a:xfrm>
          <a:prstGeom prst="rect">
            <a:avLst/>
          </a:prstGeom>
        </p:spPr>
        <p:txBody>
          <a:bodyPr wrap="square">
            <a:spAutoFit/>
          </a:bodyPr>
          <a:lstStyle/>
          <a:p>
            <a:pPr algn="ctr"/>
            <a:r>
              <a:rPr lang="en-US" altLang="zh-TW" sz="1500" b="1" dirty="0">
                <a:solidFill>
                  <a:srgbClr val="FF0000"/>
                </a:solidFill>
                <a:latin typeface="Times New Roman" panose="02020603050405020304" pitchFamily="18" charset="0"/>
                <a:cs typeface="Times New Roman" panose="02020603050405020304" pitchFamily="18" charset="0"/>
              </a:rPr>
              <a:t>Total predictions = (13×13 + 26×26 + 52×52) × 3 × ( 5 + class ) = 266,175 predictions </a:t>
            </a:r>
            <a:endParaRPr lang="en-US" altLang="zh-TW" sz="1500" b="1" i="0" dirty="0">
              <a:solidFill>
                <a:srgbClr val="FF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4213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圓角 6">
            <a:extLst>
              <a:ext uri="{FF2B5EF4-FFF2-40B4-BE49-F238E27FC236}">
                <a16:creationId xmlns:a16="http://schemas.microsoft.com/office/drawing/2014/main" id="{50B939DB-28A0-4F35-BDFC-E10C40187D79}"/>
              </a:ext>
            </a:extLst>
          </p:cNvPr>
          <p:cNvSpPr/>
          <p:nvPr/>
        </p:nvSpPr>
        <p:spPr>
          <a:xfrm>
            <a:off x="683567" y="1930098"/>
            <a:ext cx="7746623" cy="3838685"/>
          </a:xfrm>
          <a:prstGeom prst="roundRect">
            <a:avLst>
              <a:gd name="adj" fmla="val 3677"/>
            </a:avLst>
          </a:prstGeom>
          <a:solidFill>
            <a:schemeClr val="bg1"/>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1325305B-13DB-4A61-9906-1016A5349EEC}"/>
              </a:ext>
            </a:extLst>
          </p:cNvPr>
          <p:cNvSpPr>
            <a:spLocks noGrp="1"/>
          </p:cNvSpPr>
          <p:nvPr>
            <p:ph type="title"/>
          </p:nvPr>
        </p:nvSpPr>
        <p:spPr/>
        <p:txBody>
          <a:bodyPr/>
          <a:lstStyle/>
          <a:p>
            <a:r>
              <a:rPr lang="en-US" altLang="zh-TW" dirty="0"/>
              <a:t>Loss Function</a:t>
            </a:r>
            <a:endParaRPr lang="zh-TW" altLang="en-US" dirty="0"/>
          </a:p>
        </p:txBody>
      </p:sp>
      <p:sp>
        <p:nvSpPr>
          <p:cNvPr id="4" name="投影片編號版面配置區 3">
            <a:extLst>
              <a:ext uri="{FF2B5EF4-FFF2-40B4-BE49-F238E27FC236}">
                <a16:creationId xmlns:a16="http://schemas.microsoft.com/office/drawing/2014/main" id="{208E0D07-9501-43D1-B9C9-721751B0AE59}"/>
              </a:ext>
            </a:extLst>
          </p:cNvPr>
          <p:cNvSpPr>
            <a:spLocks noGrp="1"/>
          </p:cNvSpPr>
          <p:nvPr>
            <p:ph type="sldNum" sz="quarter" idx="12"/>
          </p:nvPr>
        </p:nvSpPr>
        <p:spPr/>
        <p:txBody>
          <a:bodyPr/>
          <a:lstStyle/>
          <a:p>
            <a:fld id="{73DA0BB7-265A-403C-9275-D587AB510EDC}" type="slidenum">
              <a:rPr lang="zh-TW" altLang="en-US" smtClean="0"/>
              <a:t>14</a:t>
            </a:fld>
            <a:endParaRPr lang="zh-TW" altLang="en-US"/>
          </a:p>
        </p:txBody>
      </p:sp>
      <p:sp>
        <p:nvSpPr>
          <p:cNvPr id="9" name="矩形: 圓角 8">
            <a:extLst>
              <a:ext uri="{FF2B5EF4-FFF2-40B4-BE49-F238E27FC236}">
                <a16:creationId xmlns:a16="http://schemas.microsoft.com/office/drawing/2014/main" id="{F1619531-AB11-42DF-B9D5-7A0801393E00}"/>
              </a:ext>
            </a:extLst>
          </p:cNvPr>
          <p:cNvSpPr/>
          <p:nvPr/>
        </p:nvSpPr>
        <p:spPr>
          <a:xfrm>
            <a:off x="683567" y="5976130"/>
            <a:ext cx="4572509" cy="487042"/>
          </a:xfrm>
          <a:prstGeom prst="roundRect">
            <a:avLst/>
          </a:prstGeom>
          <a:solidFill>
            <a:srgbClr val="FFC000"/>
          </a:solidFill>
          <a:ln>
            <a:solidFill>
              <a:srgbClr val="F08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latin typeface="Times New Roman" panose="02020603050405020304" pitchFamily="18" charset="0"/>
                <a:cs typeface="Times New Roman" panose="02020603050405020304" pitchFamily="18" charset="0"/>
              </a:rPr>
              <a:t>S = Scale Prediction Size </a:t>
            </a:r>
            <a:r>
              <a:rPr lang="zh-TW" altLang="en-US" sz="1600" b="1" dirty="0">
                <a:solidFill>
                  <a:schemeClr val="tx1"/>
                </a:solidFill>
                <a:latin typeface="Times New Roman" panose="02020603050405020304" pitchFamily="18" charset="0"/>
                <a:cs typeface="Times New Roman" panose="02020603050405020304" pitchFamily="18" charset="0"/>
              </a:rPr>
              <a:t>→ </a:t>
            </a:r>
            <a:r>
              <a:rPr lang="en-US" altLang="zh-TW" sz="1600" b="1" dirty="0">
                <a:solidFill>
                  <a:schemeClr val="tx1"/>
                </a:solidFill>
                <a:latin typeface="Times New Roman" panose="02020603050405020304" pitchFamily="18" charset="0"/>
                <a:cs typeface="Times New Roman" panose="02020603050405020304" pitchFamily="18" charset="0"/>
              </a:rPr>
              <a:t>13×13, 26×26, 52×52</a:t>
            </a:r>
            <a:endParaRPr lang="zh-TW" altLang="en-US" sz="1600" b="1" dirty="0">
              <a:solidFill>
                <a:schemeClr val="tx1"/>
              </a:solidFill>
              <a:latin typeface="Times New Roman" panose="02020603050405020304" pitchFamily="18" charset="0"/>
              <a:cs typeface="Times New Roman" panose="02020603050405020304" pitchFamily="18" charset="0"/>
            </a:endParaRPr>
          </a:p>
        </p:txBody>
      </p:sp>
      <p:sp>
        <p:nvSpPr>
          <p:cNvPr id="8" name="AutoShape 2" descr="[公式]">
            <a:extLst>
              <a:ext uri="{FF2B5EF4-FFF2-40B4-BE49-F238E27FC236}">
                <a16:creationId xmlns:a16="http://schemas.microsoft.com/office/drawing/2014/main" id="{57770C58-84DE-49DF-BC38-BDDD22F963BE}"/>
              </a:ext>
            </a:extLst>
          </p:cNvPr>
          <p:cNvSpPr>
            <a:spLocks noChangeAspect="1" noChangeArrowheads="1"/>
          </p:cNvSpPr>
          <p:nvPr/>
        </p:nvSpPr>
        <p:spPr bwMode="auto">
          <a:xfrm>
            <a:off x="155575" y="-603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1" name="AutoShape 3" descr="[公式]">
            <a:extLst>
              <a:ext uri="{FF2B5EF4-FFF2-40B4-BE49-F238E27FC236}">
                <a16:creationId xmlns:a16="http://schemas.microsoft.com/office/drawing/2014/main" id="{4C038A45-69D9-476F-B000-0B586A9D0900}"/>
              </a:ext>
            </a:extLst>
          </p:cNvPr>
          <p:cNvSpPr>
            <a:spLocks noChangeAspect="1" noChangeArrowheads="1"/>
          </p:cNvSpPr>
          <p:nvPr/>
        </p:nvSpPr>
        <p:spPr bwMode="auto">
          <a:xfrm>
            <a:off x="155575" y="228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7861F382-DA53-4FE1-B51C-11648F54D162}"/>
                  </a:ext>
                </a:extLst>
              </p:cNvPr>
              <p:cNvSpPr txBox="1"/>
              <p:nvPr/>
            </p:nvSpPr>
            <p:spPr>
              <a:xfrm>
                <a:off x="926297" y="4190063"/>
                <a:ext cx="7746623" cy="75450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TW" sz="1600" b="1" i="1" smtClean="0">
                              <a:latin typeface="Cambria Math" panose="02040503050406030204" pitchFamily="18" charset="0"/>
                            </a:rPr>
                          </m:ctrlPr>
                        </m:sSubPr>
                        <m:e>
                          <m:r>
                            <a:rPr lang="en-US" altLang="zh-TW" sz="1600" b="1" i="1">
                              <a:latin typeface="Cambria Math" panose="02040503050406030204" pitchFamily="18" charset="0"/>
                            </a:rPr>
                            <m:t>𝓛</m:t>
                          </m:r>
                        </m:e>
                        <m:sub>
                          <m:r>
                            <a:rPr lang="en-US" altLang="zh-TW" sz="1600" b="1" i="1" smtClean="0">
                              <a:latin typeface="Cambria Math" panose="02040503050406030204" pitchFamily="18" charset="0"/>
                            </a:rPr>
                            <m:t>𝒄𝒍𝒔</m:t>
                          </m:r>
                        </m:sub>
                      </m:sSub>
                      <m:r>
                        <a:rPr lang="en-US" altLang="zh-TW" sz="1600" b="1" i="1" smtClean="0">
                          <a:latin typeface="Cambria Math" panose="02040503050406030204" pitchFamily="18" charset="0"/>
                        </a:rPr>
                        <m:t>= </m:t>
                      </m:r>
                      <m:sSub>
                        <m:sSubPr>
                          <m:ctrlPr>
                            <a:rPr lang="en-US" altLang="zh-TW" sz="1600" b="0" i="1" smtClean="0">
                              <a:latin typeface="Cambria Math" panose="02040503050406030204" pitchFamily="18" charset="0"/>
                            </a:rPr>
                          </m:ctrlPr>
                        </m:sSubPr>
                        <m:e>
                          <m:r>
                            <a:rPr lang="zh-TW" altLang="en-US" sz="1600" b="1" i="1">
                              <a:latin typeface="Cambria Math" panose="02040503050406030204" pitchFamily="18" charset="0"/>
                            </a:rPr>
                            <m:t>𝝀</m:t>
                          </m:r>
                        </m:e>
                        <m:sub>
                          <m:r>
                            <a:rPr lang="en-US" altLang="zh-TW" sz="1600" b="0" i="1" smtClean="0">
                              <a:latin typeface="Cambria Math" panose="02040503050406030204" pitchFamily="18" charset="0"/>
                            </a:rPr>
                            <m:t>𝑐𝑙𝑎𝑠𝑠</m:t>
                          </m:r>
                        </m:sub>
                      </m:sSub>
                      <m:nary>
                        <m:naryPr>
                          <m:chr m:val="∑"/>
                          <m:ctrlPr>
                            <a:rPr lang="en-US" altLang="zh-TW" sz="1600" b="0" i="1" smtClean="0">
                              <a:latin typeface="Cambria Math" panose="02040503050406030204" pitchFamily="18" charset="0"/>
                            </a:rPr>
                          </m:ctrlPr>
                        </m:naryPr>
                        <m:sub>
                          <m:r>
                            <m:rPr>
                              <m:brk m:alnAt="23"/>
                            </m:rPr>
                            <a:rPr lang="en-US" altLang="zh-TW" sz="1600" b="0" i="1" smtClean="0">
                              <a:latin typeface="Cambria Math" panose="02040503050406030204" pitchFamily="18" charset="0"/>
                            </a:rPr>
                            <m:t>𝑖</m:t>
                          </m:r>
                          <m:r>
                            <a:rPr lang="en-US" altLang="zh-TW" sz="1600" b="0" i="1" smtClean="0">
                              <a:latin typeface="Cambria Math" panose="02040503050406030204" pitchFamily="18" charset="0"/>
                            </a:rPr>
                            <m:t>=0</m:t>
                          </m:r>
                        </m:sub>
                        <m:sup>
                          <m:sSup>
                            <m:sSupPr>
                              <m:ctrlPr>
                                <a:rPr lang="en-US" altLang="zh-TW" sz="1600" b="0" i="1" smtClean="0">
                                  <a:latin typeface="Cambria Math" panose="02040503050406030204" pitchFamily="18" charset="0"/>
                                </a:rPr>
                              </m:ctrlPr>
                            </m:sSupPr>
                            <m:e>
                              <m:r>
                                <a:rPr lang="en-US" altLang="zh-TW" sz="1600" b="0" i="1" smtClean="0">
                                  <a:latin typeface="Cambria Math" panose="02040503050406030204" pitchFamily="18" charset="0"/>
                                </a:rPr>
                                <m:t>𝑆</m:t>
                              </m:r>
                            </m:e>
                            <m:sup>
                              <m:r>
                                <a:rPr lang="en-US" altLang="zh-TW" sz="1600" b="0" i="1" smtClean="0">
                                  <a:latin typeface="Cambria Math" panose="02040503050406030204" pitchFamily="18" charset="0"/>
                                </a:rPr>
                                <m:t>2</m:t>
                              </m:r>
                            </m:sup>
                          </m:sSup>
                        </m:sup>
                        <m:e>
                          <m:nary>
                            <m:naryPr>
                              <m:chr m:val="∑"/>
                              <m:ctrlPr>
                                <a:rPr lang="en-US" altLang="zh-TW" sz="1600" b="0" i="1" smtClean="0">
                                  <a:latin typeface="Cambria Math" panose="02040503050406030204" pitchFamily="18" charset="0"/>
                                </a:rPr>
                              </m:ctrlPr>
                            </m:naryPr>
                            <m:sub>
                              <m:r>
                                <m:rPr>
                                  <m:brk m:alnAt="23"/>
                                </m:rPr>
                                <a:rPr lang="en-US" altLang="zh-TW" sz="1600" b="0" i="1" smtClean="0">
                                  <a:latin typeface="Cambria Math" panose="02040503050406030204" pitchFamily="18" charset="0"/>
                                </a:rPr>
                                <m:t>𝑗</m:t>
                              </m:r>
                              <m:r>
                                <a:rPr lang="en-US" altLang="zh-TW" sz="1600" b="0" i="1" smtClean="0">
                                  <a:latin typeface="Cambria Math" panose="02040503050406030204" pitchFamily="18" charset="0"/>
                                </a:rPr>
                                <m:t>=0</m:t>
                              </m:r>
                            </m:sub>
                            <m:sup>
                              <m:r>
                                <a:rPr lang="en-US" altLang="zh-TW" sz="1600" b="0" i="1" smtClean="0">
                                  <a:latin typeface="Cambria Math" panose="02040503050406030204" pitchFamily="18" charset="0"/>
                                </a:rPr>
                                <m:t>𝐵</m:t>
                              </m:r>
                            </m:sup>
                            <m:e>
                              <m:sSubSup>
                                <m:sSubSupPr>
                                  <m:ctrlPr>
                                    <a:rPr lang="en-US" altLang="zh-TW" sz="1600" b="0" i="1" smtClean="0">
                                      <a:latin typeface="Cambria Math" panose="02040503050406030204" pitchFamily="18" charset="0"/>
                                    </a:rPr>
                                  </m:ctrlPr>
                                </m:sSubSupPr>
                                <m:e>
                                  <m:r>
                                    <a:rPr lang="en-US" altLang="zh-TW" sz="1600" b="0" i="1" smtClean="0">
                                      <a:latin typeface="Cambria Math" panose="02040503050406030204" pitchFamily="18" charset="0"/>
                                    </a:rPr>
                                    <m:t>1</m:t>
                                  </m:r>
                                </m:e>
                                <m:sub>
                                  <m:r>
                                    <a:rPr lang="en-US" altLang="zh-TW" sz="1600" b="0" i="1" smtClean="0">
                                      <a:latin typeface="Cambria Math" panose="02040503050406030204" pitchFamily="18" charset="0"/>
                                    </a:rPr>
                                    <m:t>𝑖</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𝑗</m:t>
                                  </m:r>
                                </m:sub>
                                <m:sup>
                                  <m:r>
                                    <a:rPr lang="en-US" altLang="zh-TW" sz="1600" b="0" i="1" smtClean="0">
                                      <a:latin typeface="Cambria Math" panose="02040503050406030204" pitchFamily="18" charset="0"/>
                                    </a:rPr>
                                    <m:t>𝑜𝑏𝑗</m:t>
                                  </m:r>
                                </m:sup>
                              </m:sSubSup>
                              <m:nary>
                                <m:naryPr>
                                  <m:chr m:val="∑"/>
                                  <m:supHide m:val="on"/>
                                  <m:ctrlPr>
                                    <a:rPr lang="en-US" altLang="zh-TW" sz="1600" b="0" i="1" smtClean="0">
                                      <a:latin typeface="Cambria Math" panose="02040503050406030204" pitchFamily="18" charset="0"/>
                                    </a:rPr>
                                  </m:ctrlPr>
                                </m:naryPr>
                                <m:sub>
                                  <m:r>
                                    <m:rPr>
                                      <m:brk m:alnAt="7"/>
                                    </m:rPr>
                                    <a:rPr lang="en-US" altLang="zh-TW" sz="1600" b="0" i="1" smtClean="0">
                                      <a:latin typeface="Cambria Math" panose="02040503050406030204" pitchFamily="18" charset="0"/>
                                    </a:rPr>
                                    <m:t>𝑐</m:t>
                                  </m:r>
                                  <m:r>
                                    <a:rPr lang="zh-TW" altLang="en-US" sz="1600" b="0" i="1" smtClean="0">
                                      <a:latin typeface="Cambria Math" panose="02040503050406030204" pitchFamily="18" charset="0"/>
                                    </a:rPr>
                                    <m:t>𝜖</m:t>
                                  </m:r>
                                  <m:r>
                                    <a:rPr lang="en-US" altLang="zh-TW" sz="1600" b="0" i="1" smtClean="0">
                                      <a:latin typeface="Cambria Math" panose="02040503050406030204" pitchFamily="18" charset="0"/>
                                    </a:rPr>
                                    <m:t>𝑐𝑙𝑎𝑠𝑠𝑒𝑠</m:t>
                                  </m:r>
                                </m:sub>
                                <m:sup/>
                                <m:e>
                                  <m:r>
                                    <a:rPr lang="en-US" altLang="zh-TW" sz="1600" b="0" i="1" smtClean="0">
                                      <a:latin typeface="Cambria Math" panose="02040503050406030204" pitchFamily="18" charset="0"/>
                                    </a:rPr>
                                    <m:t>[−</m:t>
                                  </m:r>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𝑝</m:t>
                                      </m:r>
                                    </m:e>
                                    <m:sub>
                                      <m:r>
                                        <a:rPr lang="en-US" altLang="zh-TW" sz="1600" b="0" i="1" smtClean="0">
                                          <a:latin typeface="Cambria Math" panose="02040503050406030204" pitchFamily="18" charset="0"/>
                                        </a:rPr>
                                        <m:t>𝑖</m:t>
                                      </m:r>
                                    </m:sub>
                                  </m:sSub>
                                  <m:d>
                                    <m:dPr>
                                      <m:ctrlPr>
                                        <a:rPr lang="en-US" altLang="zh-TW" sz="1600" b="0" i="1" smtClean="0">
                                          <a:latin typeface="Cambria Math" panose="02040503050406030204" pitchFamily="18" charset="0"/>
                                        </a:rPr>
                                      </m:ctrlPr>
                                    </m:dPr>
                                    <m:e>
                                      <m:r>
                                        <a:rPr lang="en-US" altLang="zh-TW" sz="1600" b="0" i="1" smtClean="0">
                                          <a:latin typeface="Cambria Math" panose="02040503050406030204" pitchFamily="18" charset="0"/>
                                        </a:rPr>
                                        <m:t>𝑐</m:t>
                                      </m:r>
                                    </m:e>
                                  </m:d>
                                  <m:func>
                                    <m:funcPr>
                                      <m:ctrlPr>
                                        <a:rPr lang="en-US" altLang="zh-TW" sz="1600" b="0" i="1" smtClean="0">
                                          <a:latin typeface="Cambria Math" panose="02040503050406030204" pitchFamily="18" charset="0"/>
                                        </a:rPr>
                                      </m:ctrlPr>
                                    </m:funcPr>
                                    <m:fName>
                                      <m:r>
                                        <m:rPr>
                                          <m:sty m:val="p"/>
                                        </m:rPr>
                                        <a:rPr lang="en-US" altLang="zh-TW" sz="1600" b="0" i="1" smtClean="0">
                                          <a:latin typeface="Cambria Math" panose="02040503050406030204" pitchFamily="18" charset="0"/>
                                        </a:rPr>
                                        <m:t>log</m:t>
                                      </m:r>
                                    </m:fName>
                                    <m:e>
                                      <m:sSub>
                                        <m:sSubPr>
                                          <m:ctrlPr>
                                            <a:rPr lang="en-US" altLang="zh-TW" sz="1600" b="0" i="1" smtClean="0">
                                              <a:latin typeface="Cambria Math" panose="02040503050406030204" pitchFamily="18" charset="0"/>
                                            </a:rPr>
                                          </m:ctrlPr>
                                        </m:sSubPr>
                                        <m:e>
                                          <m:acc>
                                            <m:accPr>
                                              <m:chr m:val="̂"/>
                                              <m:ctrlPr>
                                                <a:rPr lang="en-US" altLang="zh-TW" sz="1600" b="0" i="1" smtClean="0">
                                                  <a:latin typeface="Cambria Math" panose="02040503050406030204" pitchFamily="18" charset="0"/>
                                                </a:rPr>
                                              </m:ctrlPr>
                                            </m:accPr>
                                            <m:e>
                                              <m:r>
                                                <a:rPr lang="en-US" altLang="zh-TW" sz="1600" b="0" i="1" smtClean="0">
                                                  <a:latin typeface="Cambria Math" panose="02040503050406030204" pitchFamily="18" charset="0"/>
                                                </a:rPr>
                                                <m:t>𝑝</m:t>
                                              </m:r>
                                            </m:e>
                                          </m:acc>
                                        </m:e>
                                        <m:sub>
                                          <m:r>
                                            <a:rPr lang="en-US" altLang="zh-TW" sz="1600" b="0" i="1" smtClean="0">
                                              <a:latin typeface="Cambria Math" panose="02040503050406030204" pitchFamily="18" charset="0"/>
                                            </a:rPr>
                                            <m:t>𝑖</m:t>
                                          </m:r>
                                        </m:sub>
                                      </m:sSub>
                                      <m:d>
                                        <m:dPr>
                                          <m:ctrlPr>
                                            <a:rPr lang="en-US" altLang="zh-TW" sz="1600" b="0" i="1" smtClean="0">
                                              <a:latin typeface="Cambria Math" panose="02040503050406030204" pitchFamily="18" charset="0"/>
                                            </a:rPr>
                                          </m:ctrlPr>
                                        </m:dPr>
                                        <m:e>
                                          <m:r>
                                            <a:rPr lang="en-US" altLang="zh-TW" sz="1600" b="0" i="1" smtClean="0">
                                              <a:latin typeface="Cambria Math" panose="02040503050406030204" pitchFamily="18" charset="0"/>
                                            </a:rPr>
                                            <m:t>𝑐</m:t>
                                          </m:r>
                                        </m:e>
                                      </m:d>
                                    </m:e>
                                  </m:func>
                                  <m:r>
                                    <a:rPr lang="en-US" altLang="zh-TW" sz="1600" i="1">
                                      <a:latin typeface="Cambria Math" panose="02040503050406030204" pitchFamily="18" charset="0"/>
                                    </a:rPr>
                                    <m:t>−(1−</m:t>
                                  </m:r>
                                  <m:sSub>
                                    <m:sSubPr>
                                      <m:ctrlPr>
                                        <a:rPr lang="en-US" altLang="zh-TW" sz="1600" i="1">
                                          <a:latin typeface="Cambria Math" panose="02040503050406030204" pitchFamily="18" charset="0"/>
                                        </a:rPr>
                                      </m:ctrlPr>
                                    </m:sSubPr>
                                    <m:e>
                                      <m:r>
                                        <a:rPr lang="en-US" altLang="zh-TW" sz="1600" i="1">
                                          <a:latin typeface="Cambria Math" panose="02040503050406030204" pitchFamily="18" charset="0"/>
                                        </a:rPr>
                                        <m:t>𝑝</m:t>
                                      </m:r>
                                    </m:e>
                                    <m:sub>
                                      <m:r>
                                        <a:rPr lang="en-US" altLang="zh-TW" sz="1600" i="1">
                                          <a:latin typeface="Cambria Math" panose="02040503050406030204" pitchFamily="18" charset="0"/>
                                        </a:rPr>
                                        <m:t>𝑖</m:t>
                                      </m:r>
                                    </m:sub>
                                  </m:sSub>
                                  <m:d>
                                    <m:dPr>
                                      <m:ctrlPr>
                                        <a:rPr lang="en-US" altLang="zh-TW" sz="1600" i="1">
                                          <a:latin typeface="Cambria Math" panose="02040503050406030204" pitchFamily="18" charset="0"/>
                                        </a:rPr>
                                      </m:ctrlPr>
                                    </m:dPr>
                                    <m:e>
                                      <m:r>
                                        <a:rPr lang="en-US" altLang="zh-TW" sz="1600" i="1">
                                          <a:latin typeface="Cambria Math" panose="02040503050406030204" pitchFamily="18" charset="0"/>
                                        </a:rPr>
                                        <m:t>𝑐</m:t>
                                      </m:r>
                                    </m:e>
                                  </m:d>
                                  <m:r>
                                    <a:rPr lang="en-US" altLang="zh-TW" sz="1600" b="0" i="1" smtClean="0">
                                      <a:latin typeface="Cambria Math" panose="02040503050406030204" pitchFamily="18" charset="0"/>
                                    </a:rPr>
                                    <m:t>)</m:t>
                                  </m:r>
                                  <m:func>
                                    <m:funcPr>
                                      <m:ctrlPr>
                                        <a:rPr lang="en-US" altLang="zh-TW" sz="1600" i="1">
                                          <a:latin typeface="Cambria Math" panose="02040503050406030204" pitchFamily="18" charset="0"/>
                                        </a:rPr>
                                      </m:ctrlPr>
                                    </m:funcPr>
                                    <m:fName>
                                      <m:r>
                                        <m:rPr>
                                          <m:sty m:val="p"/>
                                        </m:rPr>
                                        <a:rPr lang="en-US" altLang="zh-TW" sz="1600" i="1">
                                          <a:latin typeface="Cambria Math" panose="02040503050406030204" pitchFamily="18" charset="0"/>
                                        </a:rPr>
                                        <m:t>log</m:t>
                                      </m:r>
                                    </m:fName>
                                    <m:e>
                                      <m:sSub>
                                        <m:sSubPr>
                                          <m:ctrlPr>
                                            <a:rPr lang="en-US" altLang="zh-TW" sz="1600" i="1">
                                              <a:latin typeface="Cambria Math" panose="02040503050406030204" pitchFamily="18" charset="0"/>
                                            </a:rPr>
                                          </m:ctrlPr>
                                        </m:sSubPr>
                                        <m:e>
                                          <m:r>
                                            <a:rPr lang="en-US" altLang="zh-TW" sz="1600" b="0" i="1" smtClean="0">
                                              <a:latin typeface="Cambria Math" panose="02040503050406030204" pitchFamily="18" charset="0"/>
                                            </a:rPr>
                                            <m:t>(1−</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𝑝</m:t>
                                              </m:r>
                                            </m:e>
                                          </m:acc>
                                        </m:e>
                                        <m:sub>
                                          <m:r>
                                            <a:rPr lang="en-US" altLang="zh-TW" sz="1600" i="1">
                                              <a:latin typeface="Cambria Math" panose="02040503050406030204" pitchFamily="18" charset="0"/>
                                            </a:rPr>
                                            <m:t>𝑖</m:t>
                                          </m:r>
                                        </m:sub>
                                      </m:sSub>
                                      <m:d>
                                        <m:dPr>
                                          <m:ctrlPr>
                                            <a:rPr lang="en-US" altLang="zh-TW" sz="1600" i="1">
                                              <a:latin typeface="Cambria Math" panose="02040503050406030204" pitchFamily="18" charset="0"/>
                                            </a:rPr>
                                          </m:ctrlPr>
                                        </m:dPr>
                                        <m:e>
                                          <m:r>
                                            <a:rPr lang="en-US" altLang="zh-TW" sz="1600" i="1">
                                              <a:latin typeface="Cambria Math" panose="02040503050406030204" pitchFamily="18" charset="0"/>
                                            </a:rPr>
                                            <m:t>𝑐</m:t>
                                          </m:r>
                                        </m:e>
                                      </m:d>
                                      <m:r>
                                        <a:rPr lang="en-US" altLang="zh-TW" sz="1600" b="0" i="1" smtClean="0">
                                          <a:latin typeface="Cambria Math" panose="02040503050406030204" pitchFamily="18" charset="0"/>
                                        </a:rPr>
                                        <m:t>)</m:t>
                                      </m:r>
                                    </m:e>
                                  </m:func>
                                  <m:r>
                                    <a:rPr lang="en-US" altLang="zh-TW" sz="1600" b="0" i="1" smtClean="0">
                                      <a:latin typeface="Cambria Math" panose="02040503050406030204" pitchFamily="18" charset="0"/>
                                    </a:rPr>
                                    <m:t>]</m:t>
                                  </m:r>
                                </m:e>
                              </m:nary>
                            </m:e>
                          </m:nary>
                        </m:e>
                      </m:nary>
                    </m:oMath>
                  </m:oMathPara>
                </a14:m>
                <a:endParaRPr lang="zh-TW" altLang="en-US" sz="1400" dirty="0"/>
              </a:p>
            </p:txBody>
          </p:sp>
        </mc:Choice>
        <mc:Fallback xmlns="">
          <p:sp>
            <p:nvSpPr>
              <p:cNvPr id="18" name="文字方塊 17">
                <a:extLst>
                  <a:ext uri="{FF2B5EF4-FFF2-40B4-BE49-F238E27FC236}">
                    <a16:creationId xmlns:a16="http://schemas.microsoft.com/office/drawing/2014/main" id="{7861F382-DA53-4FE1-B51C-11648F54D162}"/>
                  </a:ext>
                </a:extLst>
              </p:cNvPr>
              <p:cNvSpPr txBox="1">
                <a:spLocks noRot="1" noChangeAspect="1" noMove="1" noResize="1" noEditPoints="1" noAdjustHandles="1" noChangeArrowheads="1" noChangeShapeType="1" noTextEdit="1"/>
              </p:cNvSpPr>
              <p:nvPr/>
            </p:nvSpPr>
            <p:spPr>
              <a:xfrm>
                <a:off x="926297" y="4190063"/>
                <a:ext cx="7746623" cy="754502"/>
              </a:xfrm>
              <a:prstGeom prst="rect">
                <a:avLst/>
              </a:prstGeom>
              <a:blipFill>
                <a:blip r:embed="rId3"/>
                <a:stretch>
                  <a:fillRect l="-7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40BBAE16-5CB1-4676-8068-3C6E38F8BAD3}"/>
                  </a:ext>
                </a:extLst>
              </p:cNvPr>
              <p:cNvSpPr txBox="1"/>
              <p:nvPr/>
            </p:nvSpPr>
            <p:spPr>
              <a:xfrm>
                <a:off x="926297" y="5230650"/>
                <a:ext cx="2880320" cy="26949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TW" sz="1600" b="1" i="1" smtClean="0">
                              <a:latin typeface="Cambria Math" panose="02040503050406030204" pitchFamily="18" charset="0"/>
                            </a:rPr>
                          </m:ctrlPr>
                        </m:sSubPr>
                        <m:e>
                          <m:r>
                            <a:rPr lang="en-US" altLang="zh-TW" sz="1600" b="1" i="1">
                              <a:latin typeface="Cambria Math" panose="02040503050406030204" pitchFamily="18" charset="0"/>
                            </a:rPr>
                            <m:t>𝓛</m:t>
                          </m:r>
                        </m:e>
                        <m:sub>
                          <m:r>
                            <a:rPr lang="en-US" altLang="zh-TW" sz="1600" b="1" i="1" smtClean="0">
                              <a:latin typeface="Cambria Math" panose="02040503050406030204" pitchFamily="18" charset="0"/>
                            </a:rPr>
                            <m:t>𝒕𝒐𝒕𝒂𝒍</m:t>
                          </m:r>
                        </m:sub>
                      </m:sSub>
                      <m:r>
                        <a:rPr lang="en-US" altLang="zh-TW" sz="1600" b="1" i="1" smtClean="0">
                          <a:latin typeface="Cambria Math" panose="02040503050406030204" pitchFamily="18" charset="0"/>
                        </a:rPr>
                        <m:t>=</m:t>
                      </m:r>
                      <m:sSub>
                        <m:sSubPr>
                          <m:ctrlPr>
                            <a:rPr lang="en-US" altLang="zh-TW" sz="1600" b="1" i="1">
                              <a:latin typeface="Cambria Math" panose="02040503050406030204" pitchFamily="18" charset="0"/>
                            </a:rPr>
                          </m:ctrlPr>
                        </m:sSubPr>
                        <m:e>
                          <m:r>
                            <a:rPr lang="en-US" altLang="zh-TW" sz="1600" b="1" i="1">
                              <a:latin typeface="Cambria Math" panose="02040503050406030204" pitchFamily="18" charset="0"/>
                            </a:rPr>
                            <m:t>𝓛</m:t>
                          </m:r>
                        </m:e>
                        <m:sub>
                          <m:r>
                            <a:rPr lang="en-US" altLang="zh-TW" sz="1600" b="1" i="1">
                              <a:latin typeface="Cambria Math" panose="02040503050406030204" pitchFamily="18" charset="0"/>
                            </a:rPr>
                            <m:t>𝒃𝒃𝒐𝒙</m:t>
                          </m:r>
                        </m:sub>
                      </m:sSub>
                      <m:r>
                        <a:rPr lang="en-US" altLang="zh-TW" sz="1600" b="1" i="1" smtClean="0">
                          <a:latin typeface="Cambria Math" panose="02040503050406030204" pitchFamily="18" charset="0"/>
                        </a:rPr>
                        <m:t>+</m:t>
                      </m:r>
                      <m:sSub>
                        <m:sSubPr>
                          <m:ctrlPr>
                            <a:rPr lang="en-US" altLang="zh-TW" sz="1600" b="1" i="1">
                              <a:latin typeface="Cambria Math" panose="02040503050406030204" pitchFamily="18" charset="0"/>
                            </a:rPr>
                          </m:ctrlPr>
                        </m:sSubPr>
                        <m:e>
                          <m:r>
                            <a:rPr lang="en-US" altLang="zh-TW" sz="1600" b="1" i="1">
                              <a:latin typeface="Cambria Math" panose="02040503050406030204" pitchFamily="18" charset="0"/>
                            </a:rPr>
                            <m:t>𝓛</m:t>
                          </m:r>
                        </m:e>
                        <m:sub>
                          <m:r>
                            <a:rPr lang="en-US" altLang="zh-TW" sz="1600" b="1" i="1">
                              <a:latin typeface="Cambria Math" panose="02040503050406030204" pitchFamily="18" charset="0"/>
                            </a:rPr>
                            <m:t>𝒄𝒍𝒔</m:t>
                          </m:r>
                        </m:sub>
                      </m:sSub>
                      <m:r>
                        <a:rPr lang="en-US" altLang="zh-TW" sz="1600" b="1" i="1" smtClean="0">
                          <a:latin typeface="Cambria Math" panose="02040503050406030204" pitchFamily="18" charset="0"/>
                        </a:rPr>
                        <m:t>+</m:t>
                      </m:r>
                      <m:sSub>
                        <m:sSubPr>
                          <m:ctrlPr>
                            <a:rPr lang="en-US" altLang="zh-TW" sz="1600" b="1" i="1">
                              <a:latin typeface="Cambria Math" panose="02040503050406030204" pitchFamily="18" charset="0"/>
                            </a:rPr>
                          </m:ctrlPr>
                        </m:sSubPr>
                        <m:e>
                          <m:r>
                            <a:rPr lang="en-US" altLang="zh-TW" sz="1600" b="1" i="1">
                              <a:latin typeface="Cambria Math" panose="02040503050406030204" pitchFamily="18" charset="0"/>
                            </a:rPr>
                            <m:t>𝓛</m:t>
                          </m:r>
                        </m:e>
                        <m:sub>
                          <m:r>
                            <a:rPr lang="en-US" altLang="zh-TW" sz="1600" b="1" i="1">
                              <a:latin typeface="Cambria Math" panose="02040503050406030204" pitchFamily="18" charset="0"/>
                            </a:rPr>
                            <m:t>𝒐𝒃𝒋</m:t>
                          </m:r>
                        </m:sub>
                      </m:sSub>
                    </m:oMath>
                  </m:oMathPara>
                </a14:m>
                <a:endParaRPr lang="zh-TW" altLang="en-US" sz="1400" b="1" dirty="0"/>
              </a:p>
            </p:txBody>
          </p:sp>
        </mc:Choice>
        <mc:Fallback xmlns="">
          <p:sp>
            <p:nvSpPr>
              <p:cNvPr id="20" name="文字方塊 19">
                <a:extLst>
                  <a:ext uri="{FF2B5EF4-FFF2-40B4-BE49-F238E27FC236}">
                    <a16:creationId xmlns:a16="http://schemas.microsoft.com/office/drawing/2014/main" id="{40BBAE16-5CB1-4676-8068-3C6E38F8BAD3}"/>
                  </a:ext>
                </a:extLst>
              </p:cNvPr>
              <p:cNvSpPr txBox="1">
                <a:spLocks noRot="1" noChangeAspect="1" noMove="1" noResize="1" noEditPoints="1" noAdjustHandles="1" noChangeArrowheads="1" noChangeShapeType="1" noTextEdit="1"/>
              </p:cNvSpPr>
              <p:nvPr/>
            </p:nvSpPr>
            <p:spPr>
              <a:xfrm>
                <a:off x="926297" y="5230650"/>
                <a:ext cx="2880320" cy="269497"/>
              </a:xfrm>
              <a:prstGeom prst="rect">
                <a:avLst/>
              </a:prstGeom>
              <a:blipFill>
                <a:blip r:embed="rId4"/>
                <a:stretch>
                  <a:fillRect l="-2542" b="-2727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80C107E6-5F5D-4160-86BE-06627B5B2125}"/>
                  </a:ext>
                </a:extLst>
              </p:cNvPr>
              <p:cNvSpPr txBox="1"/>
              <p:nvPr/>
            </p:nvSpPr>
            <p:spPr>
              <a:xfrm>
                <a:off x="926297" y="3054841"/>
                <a:ext cx="7004103" cy="75450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TW" sz="1600" b="1" i="1" smtClean="0">
                              <a:latin typeface="Cambria Math" panose="02040503050406030204" pitchFamily="18" charset="0"/>
                            </a:rPr>
                          </m:ctrlPr>
                        </m:sSubPr>
                        <m:e>
                          <m:r>
                            <a:rPr lang="en-US" altLang="zh-TW" sz="1600" b="1" i="1">
                              <a:latin typeface="Cambria Math" panose="02040503050406030204" pitchFamily="18" charset="0"/>
                            </a:rPr>
                            <m:t>𝓛</m:t>
                          </m:r>
                        </m:e>
                        <m:sub>
                          <m:r>
                            <a:rPr lang="en-US" altLang="zh-TW" sz="1600" b="1" i="1" smtClean="0">
                              <a:latin typeface="Cambria Math" panose="02040503050406030204" pitchFamily="18" charset="0"/>
                            </a:rPr>
                            <m:t>𝒐𝒃𝒋</m:t>
                          </m:r>
                        </m:sub>
                      </m:sSub>
                      <m:r>
                        <a:rPr lang="en-US" altLang="zh-TW" sz="1600" b="0" i="1" smtClean="0">
                          <a:latin typeface="Cambria Math" panose="02040503050406030204" pitchFamily="18" charset="0"/>
                        </a:rPr>
                        <m:t>= </m:t>
                      </m:r>
                      <m:sSub>
                        <m:sSubPr>
                          <m:ctrlPr>
                            <a:rPr lang="en-US" altLang="zh-TW" sz="1600" b="0" i="1" smtClean="0">
                              <a:latin typeface="Cambria Math" panose="02040503050406030204" pitchFamily="18" charset="0"/>
                            </a:rPr>
                          </m:ctrlPr>
                        </m:sSubPr>
                        <m:e>
                          <m:r>
                            <a:rPr lang="zh-TW" altLang="en-US" sz="1600" b="1" i="1">
                              <a:latin typeface="Cambria Math" panose="02040503050406030204" pitchFamily="18" charset="0"/>
                            </a:rPr>
                            <m:t>𝝀</m:t>
                          </m:r>
                        </m:e>
                        <m:sub>
                          <m:r>
                            <a:rPr lang="en-US" altLang="zh-TW" sz="1600" b="0" i="1" smtClean="0">
                              <a:latin typeface="Cambria Math" panose="02040503050406030204" pitchFamily="18" charset="0"/>
                            </a:rPr>
                            <m:t>𝑜𝑏𝑗</m:t>
                          </m:r>
                        </m:sub>
                      </m:sSub>
                      <m:nary>
                        <m:naryPr>
                          <m:chr m:val="∑"/>
                          <m:ctrlPr>
                            <a:rPr lang="en-US" altLang="zh-TW" sz="1600" b="0" i="1" smtClean="0">
                              <a:latin typeface="Cambria Math" panose="02040503050406030204" pitchFamily="18" charset="0"/>
                            </a:rPr>
                          </m:ctrlPr>
                        </m:naryPr>
                        <m:sub>
                          <m:r>
                            <m:rPr>
                              <m:brk m:alnAt="23"/>
                            </m:rPr>
                            <a:rPr lang="en-US" altLang="zh-TW" sz="1600" b="0" i="1" smtClean="0">
                              <a:latin typeface="Cambria Math" panose="02040503050406030204" pitchFamily="18" charset="0"/>
                            </a:rPr>
                            <m:t>𝑖</m:t>
                          </m:r>
                          <m:r>
                            <a:rPr lang="en-US" altLang="zh-TW" sz="1600" b="0" i="1" smtClean="0">
                              <a:latin typeface="Cambria Math" panose="02040503050406030204" pitchFamily="18" charset="0"/>
                            </a:rPr>
                            <m:t>=0</m:t>
                          </m:r>
                        </m:sub>
                        <m:sup>
                          <m:sSup>
                            <m:sSupPr>
                              <m:ctrlPr>
                                <a:rPr lang="en-US" altLang="zh-TW" sz="1600" b="0" i="1" smtClean="0">
                                  <a:latin typeface="Cambria Math" panose="02040503050406030204" pitchFamily="18" charset="0"/>
                                </a:rPr>
                              </m:ctrlPr>
                            </m:sSupPr>
                            <m:e>
                              <m:r>
                                <a:rPr lang="en-US" altLang="zh-TW" sz="1600" b="0" i="1" smtClean="0">
                                  <a:latin typeface="Cambria Math" panose="02040503050406030204" pitchFamily="18" charset="0"/>
                                </a:rPr>
                                <m:t>𝑆</m:t>
                              </m:r>
                            </m:e>
                            <m:sup>
                              <m:r>
                                <a:rPr lang="en-US" altLang="zh-TW" sz="1600" b="0" i="1" smtClean="0">
                                  <a:latin typeface="Cambria Math" panose="02040503050406030204" pitchFamily="18" charset="0"/>
                                </a:rPr>
                                <m:t>2</m:t>
                              </m:r>
                            </m:sup>
                          </m:sSup>
                        </m:sup>
                        <m:e>
                          <m:nary>
                            <m:naryPr>
                              <m:chr m:val="∑"/>
                              <m:ctrlPr>
                                <a:rPr lang="en-US" altLang="zh-TW" sz="1600" b="0" i="1" smtClean="0">
                                  <a:latin typeface="Cambria Math" panose="02040503050406030204" pitchFamily="18" charset="0"/>
                                </a:rPr>
                              </m:ctrlPr>
                            </m:naryPr>
                            <m:sub>
                              <m:r>
                                <m:rPr>
                                  <m:brk m:alnAt="23"/>
                                </m:rPr>
                                <a:rPr lang="en-US" altLang="zh-TW" sz="1600" b="0" i="1" smtClean="0">
                                  <a:latin typeface="Cambria Math" panose="02040503050406030204" pitchFamily="18" charset="0"/>
                                </a:rPr>
                                <m:t>𝑗</m:t>
                              </m:r>
                              <m:r>
                                <a:rPr lang="en-US" altLang="zh-TW" sz="1600" b="0" i="1" smtClean="0">
                                  <a:latin typeface="Cambria Math" panose="02040503050406030204" pitchFamily="18" charset="0"/>
                                </a:rPr>
                                <m:t>=0</m:t>
                              </m:r>
                            </m:sub>
                            <m:sup>
                              <m:r>
                                <a:rPr lang="en-US" altLang="zh-TW" sz="1600" b="0" i="1" smtClean="0">
                                  <a:latin typeface="Cambria Math" panose="02040503050406030204" pitchFamily="18" charset="0"/>
                                </a:rPr>
                                <m:t>𝐵</m:t>
                              </m:r>
                            </m:sup>
                            <m:e>
                              <m:sSubSup>
                                <m:sSubSupPr>
                                  <m:ctrlPr>
                                    <a:rPr lang="en-US" altLang="zh-TW" sz="1600" b="0" i="1" smtClean="0">
                                      <a:latin typeface="Cambria Math" panose="02040503050406030204" pitchFamily="18" charset="0"/>
                                    </a:rPr>
                                  </m:ctrlPr>
                                </m:sSubSupPr>
                                <m:e>
                                  <m:r>
                                    <a:rPr lang="en-US" altLang="zh-TW" sz="1600" b="0" i="1" smtClean="0">
                                      <a:latin typeface="Cambria Math" panose="02040503050406030204" pitchFamily="18" charset="0"/>
                                    </a:rPr>
                                    <m:t>1</m:t>
                                  </m:r>
                                </m:e>
                                <m:sub>
                                  <m:r>
                                    <a:rPr lang="en-US" altLang="zh-TW" sz="1600" b="0" i="1" smtClean="0">
                                      <a:latin typeface="Cambria Math" panose="02040503050406030204" pitchFamily="18" charset="0"/>
                                    </a:rPr>
                                    <m:t>𝑖</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𝑗</m:t>
                                  </m:r>
                                </m:sub>
                                <m:sup>
                                  <m:r>
                                    <a:rPr lang="en-US" altLang="zh-TW" sz="1600" b="0" i="1" smtClean="0">
                                      <a:latin typeface="Cambria Math" panose="02040503050406030204" pitchFamily="18" charset="0"/>
                                    </a:rPr>
                                    <m:t>𝑜𝑏𝑗</m:t>
                                  </m:r>
                                </m:sup>
                              </m:sSubSup>
                            </m:e>
                          </m:nary>
                        </m:e>
                      </m:nary>
                      <m:r>
                        <a:rPr lang="en-US" altLang="zh-TW" sz="1600" b="0" i="1" smtClean="0">
                          <a:latin typeface="Cambria Math" panose="02040503050406030204" pitchFamily="18" charset="0"/>
                        </a:rPr>
                        <m:t>[−</m:t>
                      </m:r>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𝐶</m:t>
                          </m:r>
                        </m:e>
                        <m:sub>
                          <m:r>
                            <a:rPr lang="en-US" altLang="zh-TW" sz="1600" b="0" i="1" smtClean="0">
                              <a:latin typeface="Cambria Math" panose="02040503050406030204" pitchFamily="18" charset="0"/>
                            </a:rPr>
                            <m:t>𝑖𝑗</m:t>
                          </m:r>
                        </m:sub>
                      </m:sSub>
                      <m:func>
                        <m:funcPr>
                          <m:ctrlPr>
                            <a:rPr lang="en-US" altLang="zh-TW" sz="1600" b="0" i="1" smtClean="0">
                              <a:latin typeface="Cambria Math" panose="02040503050406030204" pitchFamily="18" charset="0"/>
                            </a:rPr>
                          </m:ctrlPr>
                        </m:funcPr>
                        <m:fName>
                          <m:r>
                            <m:rPr>
                              <m:sty m:val="p"/>
                            </m:rPr>
                            <a:rPr lang="en-US" altLang="zh-TW" sz="1600" b="0" i="1" smtClean="0">
                              <a:latin typeface="Cambria Math" panose="02040503050406030204" pitchFamily="18" charset="0"/>
                            </a:rPr>
                            <m:t>log</m:t>
                          </m:r>
                        </m:fName>
                        <m:e>
                          <m:sSub>
                            <m:sSubPr>
                              <m:ctrlPr>
                                <a:rPr lang="en-US" altLang="zh-TW" sz="1600" b="0" i="1" smtClean="0">
                                  <a:latin typeface="Cambria Math" panose="02040503050406030204" pitchFamily="18" charset="0"/>
                                </a:rPr>
                              </m:ctrlPr>
                            </m:sSubPr>
                            <m:e>
                              <m:acc>
                                <m:accPr>
                                  <m:chr m:val="̂"/>
                                  <m:ctrlPr>
                                    <a:rPr lang="en-US" altLang="zh-TW" sz="1600" b="0" i="1" smtClean="0">
                                      <a:latin typeface="Cambria Math" panose="02040503050406030204" pitchFamily="18" charset="0"/>
                                    </a:rPr>
                                  </m:ctrlPr>
                                </m:accPr>
                                <m:e>
                                  <m:r>
                                    <a:rPr lang="en-US" altLang="zh-TW" sz="1600" b="0" i="1" smtClean="0">
                                      <a:latin typeface="Cambria Math" panose="02040503050406030204" pitchFamily="18" charset="0"/>
                                    </a:rPr>
                                    <m:t>𝐶</m:t>
                                  </m:r>
                                </m:e>
                              </m:acc>
                            </m:e>
                            <m:sub>
                              <m:r>
                                <a:rPr lang="en-US" altLang="zh-TW" sz="1600" b="0" i="1" smtClean="0">
                                  <a:latin typeface="Cambria Math" panose="02040503050406030204" pitchFamily="18" charset="0"/>
                                </a:rPr>
                                <m:t>𝑖𝑗</m:t>
                              </m:r>
                            </m:sub>
                          </m:sSub>
                        </m:e>
                      </m:func>
                      <m:r>
                        <a:rPr lang="en-US" altLang="zh-TW" sz="1600" b="0" i="1" smtClean="0">
                          <a:latin typeface="Cambria Math" panose="02040503050406030204" pitchFamily="18" charset="0"/>
                        </a:rPr>
                        <m:t>−(1−</m:t>
                      </m:r>
                      <m:sSub>
                        <m:sSubPr>
                          <m:ctrlPr>
                            <a:rPr lang="en-US" altLang="zh-TW" sz="1600" i="1">
                              <a:latin typeface="Cambria Math" panose="02040503050406030204" pitchFamily="18" charset="0"/>
                            </a:rPr>
                          </m:ctrlPr>
                        </m:sSubPr>
                        <m:e>
                          <m:r>
                            <a:rPr lang="en-US" altLang="zh-TW" sz="1600" i="1">
                              <a:latin typeface="Cambria Math" panose="02040503050406030204" pitchFamily="18" charset="0"/>
                            </a:rPr>
                            <m:t>𝐶</m:t>
                          </m:r>
                        </m:e>
                        <m:sub>
                          <m:r>
                            <a:rPr lang="en-US" altLang="zh-TW" sz="1600" i="1">
                              <a:latin typeface="Cambria Math" panose="02040503050406030204" pitchFamily="18" charset="0"/>
                            </a:rPr>
                            <m:t>𝑖𝑗</m:t>
                          </m:r>
                        </m:sub>
                      </m:sSub>
                      <m:r>
                        <a:rPr lang="en-US" altLang="zh-TW" sz="1600" i="1">
                          <a:latin typeface="Cambria Math" panose="02040503050406030204" pitchFamily="18" charset="0"/>
                        </a:rPr>
                        <m:t>)</m:t>
                      </m:r>
                      <m:r>
                        <m:rPr>
                          <m:sty m:val="p"/>
                        </m:rPr>
                        <a:rPr lang="en-US" altLang="zh-TW" sz="1600" i="1">
                          <a:latin typeface="Cambria Math" panose="02040503050406030204" pitchFamily="18" charset="0"/>
                        </a:rPr>
                        <m:t>log</m:t>
                      </m:r>
                      <m:r>
                        <a:rPr lang="en-US" altLang="zh-TW" sz="1600" b="0" i="1" smtClean="0">
                          <a:latin typeface="Cambria Math" panose="02040503050406030204" pitchFamily="18" charset="0"/>
                        </a:rPr>
                        <m:t>(1−</m:t>
                      </m:r>
                      <m:sSub>
                        <m:sSubPr>
                          <m:ctrlPr>
                            <a:rPr lang="en-US" altLang="zh-TW" sz="1600" i="1">
                              <a:latin typeface="Cambria Math" panose="02040503050406030204" pitchFamily="18" charset="0"/>
                            </a:rPr>
                          </m:ctrlPr>
                        </m:sSubPr>
                        <m:e>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𝐶</m:t>
                              </m:r>
                            </m:e>
                          </m:acc>
                        </m:e>
                        <m:sub>
                          <m:r>
                            <a:rPr lang="en-US" altLang="zh-TW" sz="1600" i="1">
                              <a:latin typeface="Cambria Math" panose="02040503050406030204" pitchFamily="18" charset="0"/>
                            </a:rPr>
                            <m:t>𝑖𝑗</m:t>
                          </m:r>
                        </m:sub>
                      </m:sSub>
                      <m:r>
                        <a:rPr lang="en-US" altLang="zh-TW" sz="1600" b="0" i="1" smtClean="0">
                          <a:latin typeface="Cambria Math" panose="02040503050406030204" pitchFamily="18" charset="0"/>
                        </a:rPr>
                        <m:t>)]</m:t>
                      </m:r>
                    </m:oMath>
                  </m:oMathPara>
                </a14:m>
                <a:endParaRPr lang="zh-TW" altLang="en-US" sz="1400" dirty="0"/>
              </a:p>
            </p:txBody>
          </p:sp>
        </mc:Choice>
        <mc:Fallback xmlns="">
          <p:sp>
            <p:nvSpPr>
              <p:cNvPr id="21" name="文字方塊 20">
                <a:extLst>
                  <a:ext uri="{FF2B5EF4-FFF2-40B4-BE49-F238E27FC236}">
                    <a16:creationId xmlns:a16="http://schemas.microsoft.com/office/drawing/2014/main" id="{80C107E6-5F5D-4160-86BE-06627B5B2125}"/>
                  </a:ext>
                </a:extLst>
              </p:cNvPr>
              <p:cNvSpPr txBox="1">
                <a:spLocks noRot="1" noChangeAspect="1" noMove="1" noResize="1" noEditPoints="1" noAdjustHandles="1" noChangeArrowheads="1" noChangeShapeType="1" noTextEdit="1"/>
              </p:cNvSpPr>
              <p:nvPr/>
            </p:nvSpPr>
            <p:spPr>
              <a:xfrm>
                <a:off x="926297" y="3054841"/>
                <a:ext cx="7004103" cy="754502"/>
              </a:xfrm>
              <a:prstGeom prst="rect">
                <a:avLst/>
              </a:prstGeom>
              <a:blipFill>
                <a:blip r:embed="rId5"/>
                <a:stretch>
                  <a:fillRect l="-8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a:extLst>
                  <a:ext uri="{FF2B5EF4-FFF2-40B4-BE49-F238E27FC236}">
                    <a16:creationId xmlns:a16="http://schemas.microsoft.com/office/drawing/2014/main" id="{BCD8997A-9750-4DF8-B55C-9885302A9312}"/>
                  </a:ext>
                </a:extLst>
              </p:cNvPr>
              <p:cNvSpPr txBox="1"/>
              <p:nvPr/>
            </p:nvSpPr>
            <p:spPr>
              <a:xfrm>
                <a:off x="926297" y="2027866"/>
                <a:ext cx="5796644" cy="75450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TW" sz="1600" b="1" i="1" smtClean="0">
                              <a:latin typeface="Cambria Math" panose="02040503050406030204" pitchFamily="18" charset="0"/>
                            </a:rPr>
                          </m:ctrlPr>
                        </m:sSubPr>
                        <m:e>
                          <m:r>
                            <a:rPr lang="en-US" altLang="zh-TW" sz="1600" b="1" i="1" smtClean="0">
                              <a:latin typeface="Cambria Math" panose="02040503050406030204" pitchFamily="18" charset="0"/>
                            </a:rPr>
                            <m:t>𝓛</m:t>
                          </m:r>
                        </m:e>
                        <m:sub>
                          <m:r>
                            <a:rPr lang="en-US" altLang="zh-TW" sz="1600" b="1" i="1" smtClean="0">
                              <a:latin typeface="Cambria Math" panose="02040503050406030204" pitchFamily="18" charset="0"/>
                            </a:rPr>
                            <m:t>𝒃𝒃𝒐𝒙</m:t>
                          </m:r>
                        </m:sub>
                      </m:sSub>
                      <m:r>
                        <a:rPr lang="en-US" altLang="zh-TW" sz="1600" b="0" i="1" smtClean="0">
                          <a:latin typeface="Cambria Math" panose="02040503050406030204" pitchFamily="18" charset="0"/>
                        </a:rPr>
                        <m:t>=</m:t>
                      </m:r>
                      <m:sSub>
                        <m:sSubPr>
                          <m:ctrlPr>
                            <a:rPr lang="en-US" altLang="zh-TW" sz="1600" i="1">
                              <a:latin typeface="Cambria Math" panose="02040503050406030204" pitchFamily="18" charset="0"/>
                            </a:rPr>
                          </m:ctrlPr>
                        </m:sSubPr>
                        <m:e>
                          <m:r>
                            <a:rPr lang="zh-TW" altLang="en-US" sz="1600" b="1" i="1">
                              <a:latin typeface="Cambria Math" panose="02040503050406030204" pitchFamily="18" charset="0"/>
                            </a:rPr>
                            <m:t>𝝀</m:t>
                          </m:r>
                        </m:e>
                        <m:sub>
                          <m:r>
                            <a:rPr lang="en-US" altLang="zh-TW" sz="1600" b="0" i="1" smtClean="0">
                              <a:latin typeface="Cambria Math" panose="02040503050406030204" pitchFamily="18" charset="0"/>
                            </a:rPr>
                            <m:t>𝑐𝑟𝑜𝑜𝑑</m:t>
                          </m:r>
                        </m:sub>
                      </m:sSub>
                      <m:nary>
                        <m:naryPr>
                          <m:chr m:val="∑"/>
                          <m:ctrlPr>
                            <a:rPr lang="en-US" altLang="zh-TW" sz="1600" i="1">
                              <a:latin typeface="Cambria Math" panose="02040503050406030204" pitchFamily="18" charset="0"/>
                            </a:rPr>
                          </m:ctrlPr>
                        </m:naryPr>
                        <m:sub>
                          <m:r>
                            <m:rPr>
                              <m:brk m:alnAt="23"/>
                            </m:rPr>
                            <a:rPr lang="en-US" altLang="zh-TW" sz="1600" i="1">
                              <a:latin typeface="Cambria Math" panose="02040503050406030204" pitchFamily="18" charset="0"/>
                            </a:rPr>
                            <m:t>𝑖</m:t>
                          </m:r>
                          <m:r>
                            <a:rPr lang="en-US" altLang="zh-TW" sz="1600" i="1">
                              <a:latin typeface="Cambria Math" panose="02040503050406030204" pitchFamily="18" charset="0"/>
                            </a:rPr>
                            <m:t>=0</m:t>
                          </m:r>
                        </m:sub>
                        <m:sup>
                          <m:sSup>
                            <m:sSupPr>
                              <m:ctrlPr>
                                <a:rPr lang="en-US" altLang="zh-TW" sz="1600" i="1">
                                  <a:latin typeface="Cambria Math" panose="02040503050406030204" pitchFamily="18" charset="0"/>
                                </a:rPr>
                              </m:ctrlPr>
                            </m:sSupPr>
                            <m:e>
                              <m:r>
                                <a:rPr lang="en-US" altLang="zh-TW" sz="1600" i="1">
                                  <a:latin typeface="Cambria Math" panose="02040503050406030204" pitchFamily="18" charset="0"/>
                                </a:rPr>
                                <m:t>𝑆</m:t>
                              </m:r>
                            </m:e>
                            <m:sup>
                              <m:r>
                                <a:rPr lang="en-US" altLang="zh-TW" sz="1600" i="1">
                                  <a:latin typeface="Cambria Math" panose="02040503050406030204" pitchFamily="18" charset="0"/>
                                </a:rPr>
                                <m:t>2</m:t>
                              </m:r>
                            </m:sup>
                          </m:sSup>
                        </m:sup>
                        <m:e>
                          <m:nary>
                            <m:naryPr>
                              <m:chr m:val="∑"/>
                              <m:ctrlPr>
                                <a:rPr lang="en-US" altLang="zh-TW" sz="1600" i="1">
                                  <a:latin typeface="Cambria Math" panose="02040503050406030204" pitchFamily="18" charset="0"/>
                                </a:rPr>
                              </m:ctrlPr>
                            </m:naryPr>
                            <m:sub>
                              <m:r>
                                <m:rPr>
                                  <m:brk m:alnAt="23"/>
                                </m:rPr>
                                <a:rPr lang="en-US" altLang="zh-TW" sz="1600" i="1">
                                  <a:latin typeface="Cambria Math" panose="02040503050406030204" pitchFamily="18" charset="0"/>
                                </a:rPr>
                                <m:t>𝑗</m:t>
                              </m:r>
                              <m:r>
                                <a:rPr lang="en-US" altLang="zh-TW" sz="1600" i="1">
                                  <a:latin typeface="Cambria Math" panose="02040503050406030204" pitchFamily="18" charset="0"/>
                                </a:rPr>
                                <m:t>=0</m:t>
                              </m:r>
                            </m:sub>
                            <m:sup>
                              <m:r>
                                <a:rPr lang="en-US" altLang="zh-TW" sz="1600" i="1">
                                  <a:latin typeface="Cambria Math" panose="02040503050406030204" pitchFamily="18" charset="0"/>
                                </a:rPr>
                                <m:t>𝐵</m:t>
                              </m:r>
                            </m:sup>
                            <m:e>
                              <m:sSubSup>
                                <m:sSubSupPr>
                                  <m:ctrlPr>
                                    <a:rPr lang="en-US" altLang="zh-TW" sz="1600" i="1">
                                      <a:latin typeface="Cambria Math" panose="02040503050406030204" pitchFamily="18" charset="0"/>
                                    </a:rPr>
                                  </m:ctrlPr>
                                </m:sSubSupPr>
                                <m:e>
                                  <m:r>
                                    <a:rPr lang="en-US" altLang="zh-TW" sz="1600" i="1">
                                      <a:latin typeface="Cambria Math" panose="02040503050406030204" pitchFamily="18" charset="0"/>
                                    </a:rPr>
                                    <m:t>1</m:t>
                                  </m:r>
                                </m:e>
                                <m:sub>
                                  <m:r>
                                    <a:rPr lang="en-US" altLang="zh-TW" sz="1600" i="1">
                                      <a:latin typeface="Cambria Math" panose="02040503050406030204" pitchFamily="18" charset="0"/>
                                    </a:rPr>
                                    <m:t>𝑖</m:t>
                                  </m:r>
                                  <m:r>
                                    <a:rPr lang="en-US" altLang="zh-TW" sz="1600" i="1">
                                      <a:latin typeface="Cambria Math" panose="02040503050406030204" pitchFamily="18" charset="0"/>
                                    </a:rPr>
                                    <m:t>,</m:t>
                                  </m:r>
                                  <m:r>
                                    <a:rPr lang="en-US" altLang="zh-TW" sz="1600" i="1">
                                      <a:latin typeface="Cambria Math" panose="02040503050406030204" pitchFamily="18" charset="0"/>
                                    </a:rPr>
                                    <m:t>𝑗</m:t>
                                  </m:r>
                                </m:sub>
                                <m:sup>
                                  <m:r>
                                    <a:rPr lang="en-US" altLang="zh-TW" sz="1600" i="1">
                                      <a:latin typeface="Cambria Math" panose="02040503050406030204" pitchFamily="18" charset="0"/>
                                    </a:rPr>
                                    <m:t>𝑜𝑏𝑗</m:t>
                                  </m:r>
                                </m:sup>
                              </m:sSubSup>
                              <m:r>
                                <a:rPr lang="en-US" altLang="zh-TW" sz="1600" b="0" i="1" smtClean="0">
                                  <a:latin typeface="Cambria Math" panose="02040503050406030204" pitchFamily="18" charset="0"/>
                                </a:rPr>
                                <m:t>(1−</m:t>
                              </m:r>
                              <m:r>
                                <a:rPr lang="en-US" altLang="zh-TW" sz="1600" b="0" i="1" smtClean="0">
                                  <a:latin typeface="Cambria Math" panose="02040503050406030204" pitchFamily="18" charset="0"/>
                                </a:rPr>
                                <m:t>𝐶𝐼𝑜𝑈</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𝑝𝑟𝑒𝑑</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𝑡𝑟𝑢𝑡h</m:t>
                              </m:r>
                              <m:r>
                                <a:rPr lang="en-US" altLang="zh-TW" sz="1600" b="0" i="1" smtClean="0">
                                  <a:latin typeface="Cambria Math" panose="02040503050406030204" pitchFamily="18" charset="0"/>
                                </a:rPr>
                                <m:t>))</m:t>
                              </m:r>
                            </m:e>
                          </m:nary>
                        </m:e>
                      </m:nary>
                    </m:oMath>
                  </m:oMathPara>
                </a14:m>
                <a:endParaRPr lang="zh-TW" altLang="en-US" sz="1400" dirty="0"/>
              </a:p>
            </p:txBody>
          </p:sp>
        </mc:Choice>
        <mc:Fallback xmlns="">
          <p:sp>
            <p:nvSpPr>
              <p:cNvPr id="48" name="文字方塊 47">
                <a:extLst>
                  <a:ext uri="{FF2B5EF4-FFF2-40B4-BE49-F238E27FC236}">
                    <a16:creationId xmlns:a16="http://schemas.microsoft.com/office/drawing/2014/main" id="{BCD8997A-9750-4DF8-B55C-9885302A9312}"/>
                  </a:ext>
                </a:extLst>
              </p:cNvPr>
              <p:cNvSpPr txBox="1">
                <a:spLocks noRot="1" noChangeAspect="1" noMove="1" noResize="1" noEditPoints="1" noAdjustHandles="1" noChangeArrowheads="1" noChangeShapeType="1" noTextEdit="1"/>
              </p:cNvSpPr>
              <p:nvPr/>
            </p:nvSpPr>
            <p:spPr>
              <a:xfrm>
                <a:off x="926297" y="2027866"/>
                <a:ext cx="5796644" cy="754502"/>
              </a:xfrm>
              <a:prstGeom prst="rect">
                <a:avLst/>
              </a:prstGeom>
              <a:blipFill>
                <a:blip r:embed="rId6"/>
                <a:stretch>
                  <a:fillRect l="-105"/>
                </a:stretch>
              </a:blipFill>
            </p:spPr>
            <p:txBody>
              <a:bodyPr/>
              <a:lstStyle/>
              <a:p>
                <a:r>
                  <a:rPr lang="zh-TW" altLang="en-US">
                    <a:noFill/>
                  </a:rPr>
                  <a:t> </a:t>
                </a:r>
              </a:p>
            </p:txBody>
          </p:sp>
        </mc:Fallback>
      </mc:AlternateContent>
      <p:sp>
        <p:nvSpPr>
          <p:cNvPr id="28" name="矩形: 圓角 27">
            <a:extLst>
              <a:ext uri="{FF2B5EF4-FFF2-40B4-BE49-F238E27FC236}">
                <a16:creationId xmlns:a16="http://schemas.microsoft.com/office/drawing/2014/main" id="{E058E2BF-C546-46E9-B6AF-34DB69A4461D}"/>
              </a:ext>
            </a:extLst>
          </p:cNvPr>
          <p:cNvSpPr/>
          <p:nvPr/>
        </p:nvSpPr>
        <p:spPr>
          <a:xfrm>
            <a:off x="5755939" y="2209734"/>
            <a:ext cx="1201492" cy="461635"/>
          </a:xfrm>
          <a:prstGeom prst="roundRect">
            <a:avLst/>
          </a:prstGeom>
          <a:solidFill>
            <a:srgbClr val="FFC000"/>
          </a:solidFill>
          <a:ln>
            <a:solidFill>
              <a:srgbClr val="F08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err="1">
                <a:solidFill>
                  <a:schemeClr val="tx1"/>
                </a:solidFill>
                <a:latin typeface="Times New Roman" panose="02020603050405020304" pitchFamily="18" charset="0"/>
                <a:cs typeface="Times New Roman" panose="02020603050405020304" pitchFamily="18" charset="0"/>
              </a:rPr>
              <a:t>CIoU</a:t>
            </a:r>
            <a:r>
              <a:rPr lang="en-US" altLang="zh-TW" sz="1600" b="1" dirty="0">
                <a:solidFill>
                  <a:schemeClr val="tx1"/>
                </a:solidFill>
                <a:latin typeface="Times New Roman" panose="02020603050405020304" pitchFamily="18" charset="0"/>
                <a:cs typeface="Times New Roman" panose="02020603050405020304" pitchFamily="18" charset="0"/>
              </a:rPr>
              <a:t>-loss</a:t>
            </a:r>
            <a:endParaRPr lang="zh-TW" altLang="en-US" sz="1200" b="1" dirty="0">
              <a:solidFill>
                <a:schemeClr val="tx1"/>
              </a:solidFill>
              <a:latin typeface="Times New Roman" panose="02020603050405020304" pitchFamily="18" charset="0"/>
              <a:cs typeface="Times New Roman" panose="02020603050405020304" pitchFamily="18" charset="0"/>
            </a:endParaRPr>
          </a:p>
        </p:txBody>
      </p:sp>
      <p:sp>
        <p:nvSpPr>
          <p:cNvPr id="10" name="矩形: 圓角 9">
            <a:extLst>
              <a:ext uri="{FF2B5EF4-FFF2-40B4-BE49-F238E27FC236}">
                <a16:creationId xmlns:a16="http://schemas.microsoft.com/office/drawing/2014/main" id="{9CBF1EC0-FB67-4530-8E76-40C9D5E1F55F}"/>
              </a:ext>
            </a:extLst>
          </p:cNvPr>
          <p:cNvSpPr/>
          <p:nvPr/>
        </p:nvSpPr>
        <p:spPr>
          <a:xfrm>
            <a:off x="5755939" y="3731345"/>
            <a:ext cx="2133601" cy="458718"/>
          </a:xfrm>
          <a:prstGeom prst="roundRect">
            <a:avLst/>
          </a:prstGeom>
          <a:solidFill>
            <a:srgbClr val="FFC000"/>
          </a:solidFill>
          <a:ln>
            <a:solidFill>
              <a:srgbClr val="F08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latin typeface="Times New Roman" panose="02020603050405020304" pitchFamily="18" charset="0"/>
                <a:cs typeface="Times New Roman" panose="02020603050405020304" pitchFamily="18" charset="0"/>
              </a:rPr>
              <a:t>Cross-entropy Loss</a:t>
            </a:r>
            <a:endParaRPr lang="zh-TW" altLang="en-US" sz="16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2501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1F88FD-E549-4331-BCFD-5535C76F4AF4}"/>
              </a:ext>
            </a:extLst>
          </p:cNvPr>
          <p:cNvSpPr>
            <a:spLocks noGrp="1"/>
          </p:cNvSpPr>
          <p:nvPr>
            <p:ph type="title"/>
          </p:nvPr>
        </p:nvSpPr>
        <p:spPr/>
        <p:txBody>
          <a:bodyPr/>
          <a:lstStyle/>
          <a:p>
            <a:r>
              <a:rPr lang="en-US" altLang="zh-TW" dirty="0"/>
              <a:t>Non-Maximum Suppression (NMS)</a:t>
            </a:r>
            <a:endParaRPr lang="zh-TW" altLang="en-US" dirty="0"/>
          </a:p>
        </p:txBody>
      </p:sp>
      <p:sp>
        <p:nvSpPr>
          <p:cNvPr id="3" name="內容版面配置區 2">
            <a:extLst>
              <a:ext uri="{FF2B5EF4-FFF2-40B4-BE49-F238E27FC236}">
                <a16:creationId xmlns:a16="http://schemas.microsoft.com/office/drawing/2014/main" id="{E08ED435-9DAC-4D1C-8790-4C2BBAF5EAC8}"/>
              </a:ext>
            </a:extLst>
          </p:cNvPr>
          <p:cNvSpPr>
            <a:spLocks noGrp="1"/>
          </p:cNvSpPr>
          <p:nvPr>
            <p:ph idx="1"/>
          </p:nvPr>
        </p:nvSpPr>
        <p:spPr/>
        <p:txBody>
          <a:bodyPr/>
          <a:lstStyle/>
          <a:p>
            <a:r>
              <a:rPr lang="zh-TW" altLang="en-US" dirty="0"/>
              <a:t>有可能一個物件被很多候選框給選到，下左圖假設算法抓到這麼多框都是物件，這時候要怎麼處理，用</a:t>
            </a:r>
            <a:r>
              <a:rPr lang="en-US" altLang="zh-TW" dirty="0"/>
              <a:t>Non-Maximum Suppression</a:t>
            </a:r>
            <a:r>
              <a:rPr lang="zh-TW" altLang="en-US" dirty="0"/>
              <a:t>的方法去消除多餘物件框找到最佳的框，</a:t>
            </a:r>
          </a:p>
        </p:txBody>
      </p:sp>
      <p:sp>
        <p:nvSpPr>
          <p:cNvPr id="4" name="投影片編號版面配置區 3">
            <a:extLst>
              <a:ext uri="{FF2B5EF4-FFF2-40B4-BE49-F238E27FC236}">
                <a16:creationId xmlns:a16="http://schemas.microsoft.com/office/drawing/2014/main" id="{35C1B6F1-F741-4989-8821-32E1E0DAD8C9}"/>
              </a:ext>
            </a:extLst>
          </p:cNvPr>
          <p:cNvSpPr>
            <a:spLocks noGrp="1"/>
          </p:cNvSpPr>
          <p:nvPr>
            <p:ph type="sldNum" sz="quarter" idx="12"/>
          </p:nvPr>
        </p:nvSpPr>
        <p:spPr/>
        <p:txBody>
          <a:bodyPr/>
          <a:lstStyle/>
          <a:p>
            <a:fld id="{73DA0BB7-265A-403C-9275-D587AB510EDC}" type="slidenum">
              <a:rPr lang="zh-TW" altLang="en-US" smtClean="0"/>
              <a:t>15</a:t>
            </a:fld>
            <a:endParaRPr lang="zh-TW" altLang="en-US"/>
          </a:p>
        </p:txBody>
      </p:sp>
      <p:pic>
        <p:nvPicPr>
          <p:cNvPr id="3074" name="Picture 2" descr="https://miro.medium.com/max/1400/1*OZwJcNsMZc7wT733fA_ITg.png">
            <a:extLst>
              <a:ext uri="{FF2B5EF4-FFF2-40B4-BE49-F238E27FC236}">
                <a16:creationId xmlns:a16="http://schemas.microsoft.com/office/drawing/2014/main" id="{D875A061-605F-4AC0-BF30-3082672C27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551238"/>
            <a:ext cx="8662384" cy="257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329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FD950E-A93E-4040-8F7E-E6654743DD88}"/>
              </a:ext>
            </a:extLst>
          </p:cNvPr>
          <p:cNvSpPr>
            <a:spLocks noGrp="1"/>
          </p:cNvSpPr>
          <p:nvPr>
            <p:ph type="title"/>
          </p:nvPr>
        </p:nvSpPr>
        <p:spPr/>
        <p:txBody>
          <a:bodyPr/>
          <a:lstStyle/>
          <a:p>
            <a:pPr algn="l"/>
            <a:r>
              <a:rPr lang="en-US" altLang="zh-TW" dirty="0"/>
              <a:t>Algorithm</a:t>
            </a:r>
            <a:endParaRPr lang="zh-TW" altLang="en-US" dirty="0"/>
          </a:p>
        </p:txBody>
      </p:sp>
      <p:sp>
        <p:nvSpPr>
          <p:cNvPr id="4" name="投影片編號版面配置區 3">
            <a:extLst>
              <a:ext uri="{FF2B5EF4-FFF2-40B4-BE49-F238E27FC236}">
                <a16:creationId xmlns:a16="http://schemas.microsoft.com/office/drawing/2014/main" id="{EF88F8E7-B3C3-4396-8369-4828A34FE8C6}"/>
              </a:ext>
            </a:extLst>
          </p:cNvPr>
          <p:cNvSpPr>
            <a:spLocks noGrp="1"/>
          </p:cNvSpPr>
          <p:nvPr>
            <p:ph type="sldNum" sz="quarter" idx="12"/>
          </p:nvPr>
        </p:nvSpPr>
        <p:spPr/>
        <p:txBody>
          <a:bodyPr/>
          <a:lstStyle/>
          <a:p>
            <a:fld id="{73DA0BB7-265A-403C-9275-D587AB510EDC}" type="slidenum">
              <a:rPr lang="zh-TW" altLang="en-US" smtClean="0"/>
              <a:t>16</a:t>
            </a:fld>
            <a:endParaRPr lang="zh-TW" altLang="en-US"/>
          </a:p>
        </p:txBody>
      </p:sp>
      <p:pic>
        <p:nvPicPr>
          <p:cNvPr id="4100" name="Picture 4" descr="https://miro.medium.com/max/1188/1*FzPoBiqN_PLrZsXh4wPhAw.png">
            <a:extLst>
              <a:ext uri="{FF2B5EF4-FFF2-40B4-BE49-F238E27FC236}">
                <a16:creationId xmlns:a16="http://schemas.microsoft.com/office/drawing/2014/main" id="{019EEEF7-4D2C-45A3-9FAD-48B690B73A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1860" y="2274342"/>
            <a:ext cx="5657850" cy="4171950"/>
          </a:xfrm>
          <a:prstGeom prst="rect">
            <a:avLst/>
          </a:prstGeom>
          <a:noFill/>
          <a:extLst>
            <a:ext uri="{909E8E84-426E-40DD-AFC4-6F175D3DCCD1}">
              <a14:hiddenFill xmlns:a14="http://schemas.microsoft.com/office/drawing/2010/main">
                <a:solidFill>
                  <a:srgbClr val="FFFFFF"/>
                </a:solidFill>
              </a14:hiddenFill>
            </a:ext>
          </a:extLst>
        </p:spPr>
      </p:pic>
      <p:sp>
        <p:nvSpPr>
          <p:cNvPr id="7" name="內容版面配置區 6">
            <a:extLst>
              <a:ext uri="{FF2B5EF4-FFF2-40B4-BE49-F238E27FC236}">
                <a16:creationId xmlns:a16="http://schemas.microsoft.com/office/drawing/2014/main" id="{6510B1B2-7E46-4DE5-A8D0-828D4A4A6CEB}"/>
              </a:ext>
            </a:extLst>
          </p:cNvPr>
          <p:cNvSpPr>
            <a:spLocks noGrp="1"/>
          </p:cNvSpPr>
          <p:nvPr>
            <p:ph idx="1"/>
          </p:nvPr>
        </p:nvSpPr>
        <p:spPr>
          <a:xfrm>
            <a:off x="457200" y="1600200"/>
            <a:ext cx="3718756" cy="4525963"/>
          </a:xfrm>
        </p:spPr>
        <p:txBody>
          <a:bodyPr/>
          <a:lstStyle/>
          <a:p>
            <a:r>
              <a:rPr lang="zh-TW" altLang="en-US" sz="2000" dirty="0"/>
              <a:t>先看哪個</a:t>
            </a:r>
            <a:r>
              <a:rPr lang="en-US" altLang="zh-TW" sz="2000" dirty="0" err="1"/>
              <a:t>BBox</a:t>
            </a:r>
            <a:r>
              <a:rPr lang="zh-TW" altLang="en-US" sz="2000" dirty="0"/>
              <a:t>的信心程度最高，那個</a:t>
            </a:r>
            <a:r>
              <a:rPr lang="en-US" altLang="zh-TW" sz="2000" dirty="0" err="1"/>
              <a:t>BBox</a:t>
            </a:r>
            <a:r>
              <a:rPr lang="zh-TW" altLang="en-US" sz="2000" dirty="0"/>
              <a:t>會進去「確定是物件集合」</a:t>
            </a:r>
            <a:r>
              <a:rPr lang="en-US" altLang="zh-TW" sz="2000" dirty="0"/>
              <a:t>(</a:t>
            </a:r>
            <a:r>
              <a:rPr lang="zh-TW" altLang="en-US" sz="2000" dirty="0"/>
              <a:t>途中的</a:t>
            </a:r>
            <a:r>
              <a:rPr lang="en-US" altLang="zh-TW" sz="2000" dirty="0"/>
              <a:t>selected objects)</a:t>
            </a:r>
            <a:r>
              <a:rPr lang="zh-TW" altLang="en-US" sz="2000" dirty="0"/>
              <a:t>內</a:t>
            </a:r>
            <a:endParaRPr lang="en-US" altLang="zh-TW" sz="2000" dirty="0"/>
          </a:p>
          <a:p>
            <a:r>
              <a:rPr lang="zh-TW" altLang="en-US" sz="2000" dirty="0"/>
              <a:t>其他</a:t>
            </a:r>
            <a:r>
              <a:rPr lang="en-US" altLang="zh-TW" sz="2000" dirty="0" err="1"/>
              <a:t>BBox</a:t>
            </a:r>
            <a:r>
              <a:rPr lang="zh-TW" altLang="en-US" sz="2000" dirty="0"/>
              <a:t>和剛選出來的</a:t>
            </a:r>
            <a:r>
              <a:rPr lang="en-US" altLang="zh-TW" sz="2000" dirty="0" err="1"/>
              <a:t>BBox</a:t>
            </a:r>
            <a:r>
              <a:rPr lang="zh-TW" altLang="en-US" sz="2000" dirty="0"/>
              <a:t>算</a:t>
            </a:r>
            <a:r>
              <a:rPr lang="en-US" altLang="zh-TW" sz="2000" dirty="0" err="1"/>
              <a:t>IoU</a:t>
            </a:r>
            <a:r>
              <a:rPr lang="zh-TW" altLang="en-US" sz="2000" dirty="0"/>
              <a:t>，然後算出來的</a:t>
            </a:r>
            <a:r>
              <a:rPr lang="en-US" altLang="zh-TW" sz="2000" dirty="0" err="1"/>
              <a:t>IoU</a:t>
            </a:r>
            <a:r>
              <a:rPr lang="zh-TW" altLang="en-US" sz="2000" dirty="0"/>
              <a:t>大於設定好的閾值的</a:t>
            </a:r>
            <a:r>
              <a:rPr lang="en-US" altLang="zh-TW" sz="2000" dirty="0" err="1"/>
              <a:t>BBox</a:t>
            </a:r>
            <a:r>
              <a:rPr lang="zh-TW" altLang="en-US" sz="2000" dirty="0"/>
              <a:t>，那些</a:t>
            </a:r>
            <a:r>
              <a:rPr lang="en-US" altLang="zh-TW" sz="2000" dirty="0" err="1"/>
              <a:t>BBox</a:t>
            </a:r>
            <a:r>
              <a:rPr lang="zh-TW" altLang="en-US" sz="2000" dirty="0"/>
              <a:t>的信心度會被設定為</a:t>
            </a:r>
            <a:r>
              <a:rPr lang="en-US" altLang="zh-TW" sz="2000" dirty="0"/>
              <a:t>0(</a:t>
            </a:r>
            <a:r>
              <a:rPr lang="zh-TW" altLang="en-US" sz="2000" dirty="0"/>
              <a:t>也就是這個</a:t>
            </a:r>
            <a:r>
              <a:rPr lang="en-US" altLang="zh-TW" sz="2000" dirty="0" err="1"/>
              <a:t>BBox</a:t>
            </a:r>
            <a:r>
              <a:rPr lang="zh-TW" altLang="en-US" sz="2000" dirty="0"/>
              <a:t>重複計算要刪掉</a:t>
            </a:r>
            <a:r>
              <a:rPr lang="en-US" altLang="zh-TW" sz="2000" dirty="0"/>
              <a:t>)</a:t>
            </a:r>
            <a:r>
              <a:rPr lang="zh-TW" altLang="en-US" sz="2000" dirty="0"/>
              <a:t>。</a:t>
            </a:r>
          </a:p>
          <a:p>
            <a:endParaRPr lang="zh-TW" altLang="en-US" sz="2000" dirty="0"/>
          </a:p>
        </p:txBody>
      </p:sp>
    </p:spTree>
    <p:extLst>
      <p:ext uri="{BB962C8B-B14F-4D97-AF65-F5344CB8AC3E}">
        <p14:creationId xmlns:p14="http://schemas.microsoft.com/office/powerpoint/2010/main" val="1618042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3D4CEE-9BE7-4DE6-A3C6-AEC85D2C994E}"/>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5602F416-3D4E-46A2-A5AD-3AEDFD05AF4E}"/>
              </a:ext>
            </a:extLst>
          </p:cNvPr>
          <p:cNvSpPr>
            <a:spLocks noGrp="1"/>
          </p:cNvSpPr>
          <p:nvPr>
            <p:ph type="sldNum" sz="quarter" idx="12"/>
          </p:nvPr>
        </p:nvSpPr>
        <p:spPr/>
        <p:txBody>
          <a:bodyPr/>
          <a:lstStyle/>
          <a:p>
            <a:fld id="{73DA0BB7-265A-403C-9275-D587AB510EDC}" type="slidenum">
              <a:rPr lang="zh-TW" altLang="en-US" smtClean="0"/>
              <a:t>17</a:t>
            </a:fld>
            <a:endParaRPr lang="zh-TW" altLang="en-US"/>
          </a:p>
        </p:txBody>
      </p:sp>
      <p:pic>
        <p:nvPicPr>
          <p:cNvPr id="5122" name="Picture 2" descr="https://miro.medium.com/max/1400/1*MnyRGTxCXPYl2q8dsaEqeQ.png">
            <a:extLst>
              <a:ext uri="{FF2B5EF4-FFF2-40B4-BE49-F238E27FC236}">
                <a16:creationId xmlns:a16="http://schemas.microsoft.com/office/drawing/2014/main" id="{005EAD02-6067-4383-9DDB-715595176F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700809"/>
            <a:ext cx="8435280" cy="408141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E3CB5C01-A3EA-4393-90A7-793DCA8C94DD}"/>
              </a:ext>
            </a:extLst>
          </p:cNvPr>
          <p:cNvSpPr/>
          <p:nvPr/>
        </p:nvSpPr>
        <p:spPr>
          <a:xfrm>
            <a:off x="182880" y="5657671"/>
            <a:ext cx="9541060" cy="1200329"/>
          </a:xfrm>
          <a:prstGeom prst="rect">
            <a:avLst/>
          </a:prstGeom>
        </p:spPr>
        <p:txBody>
          <a:bodyPr wrap="square">
            <a:spAutoFit/>
          </a:bodyPr>
          <a:lstStyle/>
          <a:p>
            <a:r>
              <a:rPr lang="zh-TW" altLang="en-US" dirty="0"/>
              <a:t>https://chih-sheng-huang821.medium.com/%E6%A9%9F%E5%99%A8-%E6%B7%B1%E5%BA%A6%E5%AD%B8%E7%BF%92-%E7%89%A9%E4%BB%B6%E5%81%B5%E6%B8%AC-non-maximum-suppression-nms-aa70c45adffa</a:t>
            </a:r>
          </a:p>
        </p:txBody>
      </p:sp>
    </p:spTree>
    <p:extLst>
      <p:ext uri="{BB962C8B-B14F-4D97-AF65-F5344CB8AC3E}">
        <p14:creationId xmlns:p14="http://schemas.microsoft.com/office/powerpoint/2010/main" val="2150775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817B51-ADDA-4FAB-AE55-D0B71D3AC6E2}"/>
              </a:ext>
            </a:extLst>
          </p:cNvPr>
          <p:cNvSpPr>
            <a:spLocks noGrp="1"/>
          </p:cNvSpPr>
          <p:nvPr>
            <p:ph type="title"/>
          </p:nvPr>
        </p:nvSpPr>
        <p:spPr>
          <a:xfrm>
            <a:off x="1403647" y="274638"/>
            <a:ext cx="7283153" cy="1143000"/>
          </a:xfrm>
        </p:spPr>
        <p:txBody>
          <a:bodyPr/>
          <a:lstStyle/>
          <a:p>
            <a:r>
              <a:rPr lang="en-US" altLang="zh-TW" dirty="0"/>
              <a:t>Non-Maximum Suppression (NMS)</a:t>
            </a:r>
            <a:endParaRPr lang="zh-TW" altLang="en-US" dirty="0"/>
          </a:p>
        </p:txBody>
      </p:sp>
      <p:sp>
        <p:nvSpPr>
          <p:cNvPr id="4" name="投影片編號版面配置區 3">
            <a:extLst>
              <a:ext uri="{FF2B5EF4-FFF2-40B4-BE49-F238E27FC236}">
                <a16:creationId xmlns:a16="http://schemas.microsoft.com/office/drawing/2014/main" id="{BDFC3615-6A61-43BD-A4F1-070706430E64}"/>
              </a:ext>
            </a:extLst>
          </p:cNvPr>
          <p:cNvSpPr>
            <a:spLocks noGrp="1"/>
          </p:cNvSpPr>
          <p:nvPr>
            <p:ph type="sldNum" sz="quarter" idx="12"/>
          </p:nvPr>
        </p:nvSpPr>
        <p:spPr/>
        <p:txBody>
          <a:bodyPr/>
          <a:lstStyle/>
          <a:p>
            <a:fld id="{73DA0BB7-265A-403C-9275-D587AB510EDC}" type="slidenum">
              <a:rPr lang="zh-TW" altLang="en-US" smtClean="0"/>
              <a:t>18</a:t>
            </a:fld>
            <a:endParaRPr lang="zh-TW" altLang="en-US"/>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B0E77C34-FB7F-4A05-BA4E-0A17C968F392}"/>
                  </a:ext>
                </a:extLst>
              </p:cNvPr>
              <p:cNvSpPr txBox="1"/>
              <p:nvPr/>
            </p:nvSpPr>
            <p:spPr>
              <a:xfrm>
                <a:off x="3533956" y="4791843"/>
                <a:ext cx="4920741" cy="68653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TW" sz="2000" b="1" i="1" smtClean="0">
                              <a:latin typeface="Cambria Math" panose="02040503050406030204" pitchFamily="18" charset="0"/>
                            </a:rPr>
                          </m:ctrlPr>
                        </m:sSubPr>
                        <m:e>
                          <m:r>
                            <a:rPr lang="en-US" altLang="zh-TW" sz="2000" b="1" i="1" smtClean="0">
                              <a:latin typeface="Cambria Math" panose="02040503050406030204" pitchFamily="18" charset="0"/>
                            </a:rPr>
                            <m:t>𝑺</m:t>
                          </m:r>
                        </m:e>
                        <m:sub>
                          <m:r>
                            <a:rPr lang="en-US" altLang="zh-TW" sz="2000" b="1" i="1" smtClean="0">
                              <a:latin typeface="Cambria Math" panose="02040503050406030204" pitchFamily="18" charset="0"/>
                            </a:rPr>
                            <m:t>𝒊</m:t>
                          </m:r>
                        </m:sub>
                      </m:sSub>
                      <m:r>
                        <a:rPr lang="en-US" altLang="zh-TW" sz="2000" b="0" i="1" smtClean="0">
                          <a:latin typeface="Cambria Math" panose="02040503050406030204" pitchFamily="18" charset="0"/>
                        </a:rPr>
                        <m:t>=</m:t>
                      </m:r>
                      <m:d>
                        <m:dPr>
                          <m:begChr m:val="{"/>
                          <m:endChr m:val=""/>
                          <m:ctrlPr>
                            <a:rPr lang="en-US" altLang="zh-TW" sz="2000" b="0" i="1" smtClean="0">
                              <a:latin typeface="Cambria Math" panose="02040503050406030204" pitchFamily="18" charset="0"/>
                            </a:rPr>
                          </m:ctrlPr>
                        </m:dPr>
                        <m:e>
                          <m:eqArr>
                            <m:eqArrPr>
                              <m:ctrlPr>
                                <a:rPr lang="en-US" altLang="zh-TW" sz="2000" b="0" i="1" smtClean="0">
                                  <a:latin typeface="Cambria Math" panose="02040503050406030204" pitchFamily="18" charset="0"/>
                                </a:rPr>
                              </m:ctrlPr>
                            </m:eqArrPr>
                            <m:e>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𝑠</m:t>
                                  </m:r>
                                </m:e>
                                <m:sub>
                                  <m:r>
                                    <a:rPr lang="en-US" altLang="zh-TW" sz="2000" b="0" i="1" smtClean="0">
                                      <a:latin typeface="Cambria Math" panose="02040503050406030204" pitchFamily="18" charset="0"/>
                                    </a:rPr>
                                    <m:t>𝑖</m:t>
                                  </m:r>
                                </m:sub>
                              </m:sSub>
                              <m:r>
                                <a:rPr lang="en-US" altLang="zh-TW" sz="2000" b="0" i="1" smtClean="0">
                                  <a:latin typeface="Cambria Math" panose="02040503050406030204" pitchFamily="18" charset="0"/>
                                </a:rPr>
                                <m:t>&amp;,  </m:t>
                              </m:r>
                              <m:r>
                                <a:rPr lang="en-US" altLang="zh-TW" sz="2000" b="0" i="1" smtClean="0">
                                  <a:latin typeface="Cambria Math" panose="02040503050406030204" pitchFamily="18" charset="0"/>
                                </a:rPr>
                                <m:t>𝐼𝑜𝑈</m:t>
                              </m:r>
                              <m:d>
                                <m:dPr>
                                  <m:ctrlPr>
                                    <a:rPr lang="en-US" altLang="zh-TW" sz="2000" b="0" i="1" smtClean="0">
                                      <a:latin typeface="Cambria Math" panose="02040503050406030204" pitchFamily="18" charset="0"/>
                                    </a:rPr>
                                  </m:ctrlPr>
                                </m:dPr>
                                <m:e>
                                  <m:r>
                                    <a:rPr lang="en-US" altLang="zh-TW" sz="2000" b="0" i="1" smtClean="0">
                                      <a:latin typeface="Cambria Math" panose="02040503050406030204" pitchFamily="18" charset="0"/>
                                    </a:rPr>
                                    <m:t>𝑀</m:t>
                                  </m:r>
                                  <m:r>
                                    <a:rPr lang="en-US" altLang="zh-TW" sz="2000" b="0" i="1" smtClean="0">
                                      <a:latin typeface="Cambria Math" panose="02040503050406030204" pitchFamily="18" charset="0"/>
                                    </a:rPr>
                                    <m:t>,</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𝑏</m:t>
                                      </m:r>
                                    </m:e>
                                    <m:sub>
                                      <m:r>
                                        <a:rPr lang="en-US" altLang="zh-TW" sz="2000" b="0" i="1" smtClean="0">
                                          <a:latin typeface="Cambria Math" panose="02040503050406030204" pitchFamily="18" charset="0"/>
                                        </a:rPr>
                                        <m:t>𝑖</m:t>
                                      </m:r>
                                    </m:sub>
                                  </m:sSub>
                                </m:e>
                              </m:d>
                              <m:r>
                                <a:rPr lang="en-US" altLang="zh-TW" sz="2000" b="0" i="1" smtClean="0">
                                  <a:latin typeface="Cambria Math" panose="02040503050406030204" pitchFamily="18" charset="0"/>
                                </a:rPr>
                                <m:t>&lt;</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𝑁</m:t>
                                  </m:r>
                                </m:e>
                                <m:sub>
                                  <m:r>
                                    <a:rPr lang="en-US" altLang="zh-TW" sz="2000" b="0" i="1" smtClean="0">
                                      <a:latin typeface="Cambria Math" panose="02040503050406030204" pitchFamily="18" charset="0"/>
                                    </a:rPr>
                                    <m:t>𝑡</m:t>
                                  </m:r>
                                </m:sub>
                              </m:sSub>
                            </m:e>
                            <m:e>
                              <m:r>
                                <a:rPr lang="en-US" altLang="zh-TW" sz="2000" i="1">
                                  <a:latin typeface="Cambria Math" panose="02040503050406030204" pitchFamily="18" charset="0"/>
                                </a:rPr>
                                <m:t>0&amp;,  </m:t>
                              </m:r>
                              <m:r>
                                <a:rPr lang="en-US" altLang="zh-TW" sz="2000" i="1">
                                  <a:latin typeface="Cambria Math" panose="02040503050406030204" pitchFamily="18" charset="0"/>
                                </a:rPr>
                                <m:t>𝐼𝑜𝑈</m:t>
                              </m:r>
                              <m:d>
                                <m:dPr>
                                  <m:ctrlPr>
                                    <a:rPr lang="en-US" altLang="zh-TW" sz="2000" i="1">
                                      <a:latin typeface="Cambria Math" panose="02040503050406030204" pitchFamily="18" charset="0"/>
                                    </a:rPr>
                                  </m:ctrlPr>
                                </m:dPr>
                                <m:e>
                                  <m:r>
                                    <a:rPr lang="en-US" altLang="zh-TW" sz="2000" i="1">
                                      <a:latin typeface="Cambria Math" panose="02040503050406030204" pitchFamily="18" charset="0"/>
                                    </a:rPr>
                                    <m:t>𝑀</m:t>
                                  </m:r>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𝑖</m:t>
                                      </m:r>
                                    </m:sub>
                                  </m:sSub>
                                </m:e>
                              </m:d>
                              <m:r>
                                <a:rPr lang="en-US" altLang="zh-TW" sz="2000" i="1" smtClean="0">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𝑁</m:t>
                                  </m:r>
                                </m:e>
                                <m:sub>
                                  <m:r>
                                    <a:rPr lang="en-US" altLang="zh-TW" sz="2000" i="1">
                                      <a:latin typeface="Cambria Math" panose="02040503050406030204" pitchFamily="18" charset="0"/>
                                    </a:rPr>
                                    <m:t>𝑡</m:t>
                                  </m:r>
                                </m:sub>
                              </m:sSub>
                            </m:e>
                          </m:eqArr>
                        </m:e>
                      </m:d>
                    </m:oMath>
                  </m:oMathPara>
                </a14:m>
                <a:endParaRPr lang="zh-TW" altLang="en-US" sz="1600" dirty="0"/>
              </a:p>
            </p:txBody>
          </p:sp>
        </mc:Choice>
        <mc:Fallback xmlns="">
          <p:sp>
            <p:nvSpPr>
              <p:cNvPr id="5" name="文字方塊 4">
                <a:extLst>
                  <a:ext uri="{FF2B5EF4-FFF2-40B4-BE49-F238E27FC236}">
                    <a16:creationId xmlns:a16="http://schemas.microsoft.com/office/drawing/2014/main" id="{B0E77C34-FB7F-4A05-BA4E-0A17C968F392}"/>
                  </a:ext>
                </a:extLst>
              </p:cNvPr>
              <p:cNvSpPr txBox="1">
                <a:spLocks noRot="1" noChangeAspect="1" noMove="1" noResize="1" noEditPoints="1" noAdjustHandles="1" noChangeArrowheads="1" noChangeShapeType="1" noTextEdit="1"/>
              </p:cNvSpPr>
              <p:nvPr/>
            </p:nvSpPr>
            <p:spPr>
              <a:xfrm>
                <a:off x="3533956" y="4791843"/>
                <a:ext cx="4920741" cy="686535"/>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123D7BE5-A870-4A03-A43A-F91D7B1FB5DC}"/>
                  </a:ext>
                </a:extLst>
              </p:cNvPr>
              <p:cNvSpPr txBox="1"/>
              <p:nvPr/>
            </p:nvSpPr>
            <p:spPr>
              <a:xfrm>
                <a:off x="3528219" y="5778914"/>
                <a:ext cx="4932213" cy="68653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TW" sz="2000" b="1" i="1" smtClean="0">
                              <a:latin typeface="Cambria Math" panose="02040503050406030204" pitchFamily="18" charset="0"/>
                            </a:rPr>
                          </m:ctrlPr>
                        </m:sSubPr>
                        <m:e>
                          <m:r>
                            <a:rPr lang="en-US" altLang="zh-TW" sz="2000" b="1" i="1" smtClean="0">
                              <a:latin typeface="Cambria Math" panose="02040503050406030204" pitchFamily="18" charset="0"/>
                            </a:rPr>
                            <m:t>𝑺</m:t>
                          </m:r>
                        </m:e>
                        <m:sub>
                          <m:r>
                            <a:rPr lang="en-US" altLang="zh-TW" sz="2000" b="1" i="1" smtClean="0">
                              <a:latin typeface="Cambria Math" panose="02040503050406030204" pitchFamily="18" charset="0"/>
                            </a:rPr>
                            <m:t>𝒊</m:t>
                          </m:r>
                        </m:sub>
                      </m:sSub>
                      <m:r>
                        <a:rPr lang="en-US" altLang="zh-TW" sz="2000" b="0" i="1" smtClean="0">
                          <a:latin typeface="Cambria Math" panose="02040503050406030204" pitchFamily="18" charset="0"/>
                        </a:rPr>
                        <m:t>=</m:t>
                      </m:r>
                      <m:d>
                        <m:dPr>
                          <m:begChr m:val="{"/>
                          <m:endChr m:val=""/>
                          <m:ctrlPr>
                            <a:rPr lang="en-US" altLang="zh-TW" sz="2000" b="0" i="1" smtClean="0">
                              <a:latin typeface="Cambria Math" panose="02040503050406030204" pitchFamily="18" charset="0"/>
                            </a:rPr>
                          </m:ctrlPr>
                        </m:dPr>
                        <m:e>
                          <m:eqArr>
                            <m:eqArrPr>
                              <m:ctrlPr>
                                <a:rPr lang="en-US" altLang="zh-TW" sz="2000" b="0" i="1" smtClean="0">
                                  <a:latin typeface="Cambria Math" panose="02040503050406030204" pitchFamily="18" charset="0"/>
                                </a:rPr>
                              </m:ctrlPr>
                            </m:eqArrPr>
                            <m:e>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𝑠</m:t>
                                  </m:r>
                                </m:e>
                                <m:sub>
                                  <m:r>
                                    <a:rPr lang="en-US" altLang="zh-TW" sz="2000" b="0" i="1" smtClean="0">
                                      <a:latin typeface="Cambria Math" panose="02040503050406030204" pitchFamily="18" charset="0"/>
                                    </a:rPr>
                                    <m:t>𝑖</m:t>
                                  </m:r>
                                </m:sub>
                              </m:sSub>
                              <m:r>
                                <a:rPr lang="en-US" altLang="zh-TW" sz="2000" b="0" i="1" smtClean="0">
                                  <a:latin typeface="Cambria Math" panose="02040503050406030204" pitchFamily="18" charset="0"/>
                                </a:rPr>
                                <m:t>&amp;,  </m:t>
                              </m:r>
                              <m:r>
                                <a:rPr lang="en-US" altLang="zh-TW" sz="2000" b="0" i="1" smtClean="0">
                                  <a:latin typeface="Cambria Math" panose="02040503050406030204" pitchFamily="18" charset="0"/>
                                </a:rPr>
                                <m:t>𝐼𝑜𝑈</m:t>
                              </m:r>
                              <m:r>
                                <a:rPr lang="en-US" altLang="zh-TW" sz="2000" b="0" i="1" smtClean="0">
                                  <a:latin typeface="Cambria Math" panose="02040503050406030204" pitchFamily="18" charset="0"/>
                                </a:rPr>
                                <m:t>−</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𝑅</m:t>
                                  </m:r>
                                </m:e>
                                <m:sub>
                                  <m:r>
                                    <a:rPr lang="en-US" altLang="zh-TW" sz="2000" i="1">
                                      <a:latin typeface="Cambria Math" panose="02040503050406030204" pitchFamily="18" charset="0"/>
                                    </a:rPr>
                                    <m:t>𝐷𝐼𝑜𝑈</m:t>
                                  </m:r>
                                </m:sub>
                              </m:sSub>
                              <m:d>
                                <m:dPr>
                                  <m:ctrlPr>
                                    <a:rPr lang="en-US" altLang="zh-TW" sz="2000" b="0" i="1" smtClean="0">
                                      <a:latin typeface="Cambria Math" panose="02040503050406030204" pitchFamily="18" charset="0"/>
                                    </a:rPr>
                                  </m:ctrlPr>
                                </m:dPr>
                                <m:e>
                                  <m:r>
                                    <a:rPr lang="en-US" altLang="zh-TW" sz="2000" b="0" i="1" smtClean="0">
                                      <a:latin typeface="Cambria Math" panose="02040503050406030204" pitchFamily="18" charset="0"/>
                                    </a:rPr>
                                    <m:t>𝑀</m:t>
                                  </m:r>
                                  <m:r>
                                    <a:rPr lang="en-US" altLang="zh-TW" sz="2000" b="0" i="1" smtClean="0">
                                      <a:latin typeface="Cambria Math" panose="02040503050406030204" pitchFamily="18" charset="0"/>
                                    </a:rPr>
                                    <m:t>,</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𝐵</m:t>
                                      </m:r>
                                    </m:e>
                                    <m:sub>
                                      <m:r>
                                        <a:rPr lang="en-US" altLang="zh-TW" sz="2000" b="0" i="1" smtClean="0">
                                          <a:latin typeface="Cambria Math" panose="02040503050406030204" pitchFamily="18" charset="0"/>
                                        </a:rPr>
                                        <m:t>𝑖</m:t>
                                      </m:r>
                                    </m:sub>
                                  </m:sSub>
                                </m:e>
                              </m:d>
                              <m:r>
                                <a:rPr lang="en-US" altLang="zh-TW" sz="2000" b="0" i="1" smtClean="0">
                                  <a:latin typeface="Cambria Math" panose="02040503050406030204" pitchFamily="18" charset="0"/>
                                </a:rPr>
                                <m:t>&lt;</m:t>
                              </m:r>
                              <m:r>
                                <a:rPr lang="zh-TW" altLang="en-US" sz="2000" b="0" i="1" smtClean="0">
                                  <a:latin typeface="Cambria Math" panose="02040503050406030204" pitchFamily="18" charset="0"/>
                                </a:rPr>
                                <m:t>𝜀</m:t>
                              </m:r>
                            </m:e>
                            <m:e>
                              <m:r>
                                <a:rPr lang="en-US" altLang="zh-TW" sz="2000" i="1">
                                  <a:latin typeface="Cambria Math" panose="02040503050406030204" pitchFamily="18" charset="0"/>
                                </a:rPr>
                                <m:t>0&amp;,</m:t>
                              </m:r>
                              <m:r>
                                <a:rPr lang="en-US" altLang="zh-TW" sz="2000" b="0" i="1" smtClean="0">
                                  <a:latin typeface="Cambria Math" panose="02040503050406030204" pitchFamily="18" charset="0"/>
                                </a:rPr>
                                <m:t>  </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𝐼𝑜𝑈</m:t>
                                  </m:r>
                                  <m:r>
                                    <a:rPr lang="en-US" altLang="zh-TW" sz="2000" i="1">
                                      <a:latin typeface="Cambria Math" panose="02040503050406030204" pitchFamily="18" charset="0"/>
                                    </a:rPr>
                                    <m:t>−</m:t>
                                  </m:r>
                                  <m:r>
                                    <a:rPr lang="en-US" altLang="zh-TW" sz="2000" i="1">
                                      <a:latin typeface="Cambria Math" panose="02040503050406030204" pitchFamily="18" charset="0"/>
                                    </a:rPr>
                                    <m:t>𝑅</m:t>
                                  </m:r>
                                </m:e>
                                <m:sub>
                                  <m:r>
                                    <a:rPr lang="en-US" altLang="zh-TW" sz="2000" i="1">
                                      <a:latin typeface="Cambria Math" panose="02040503050406030204" pitchFamily="18" charset="0"/>
                                    </a:rPr>
                                    <m:t>𝐷𝐼𝑜𝑈</m:t>
                                  </m:r>
                                </m:sub>
                              </m:sSub>
                              <m:d>
                                <m:dPr>
                                  <m:ctrlPr>
                                    <a:rPr lang="en-US" altLang="zh-TW" sz="2000" i="1">
                                      <a:latin typeface="Cambria Math" panose="02040503050406030204" pitchFamily="18" charset="0"/>
                                    </a:rPr>
                                  </m:ctrlPr>
                                </m:dPr>
                                <m:e>
                                  <m:r>
                                    <a:rPr lang="en-US" altLang="zh-TW" sz="2000" i="1">
                                      <a:latin typeface="Cambria Math" panose="02040503050406030204" pitchFamily="18" charset="0"/>
                                    </a:rPr>
                                    <m:t>𝑀</m:t>
                                  </m:r>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b="0" i="1" smtClean="0">
                                          <a:latin typeface="Cambria Math" panose="02040503050406030204" pitchFamily="18" charset="0"/>
                                        </a:rPr>
                                        <m:t>𝐵</m:t>
                                      </m:r>
                                    </m:e>
                                    <m:sub>
                                      <m:r>
                                        <a:rPr lang="en-US" altLang="zh-TW" sz="2000" i="1">
                                          <a:latin typeface="Cambria Math" panose="02040503050406030204" pitchFamily="18" charset="0"/>
                                        </a:rPr>
                                        <m:t>𝑖</m:t>
                                      </m:r>
                                    </m:sub>
                                  </m:sSub>
                                </m:e>
                              </m:d>
                              <m:r>
                                <a:rPr lang="en-US" altLang="zh-TW" sz="2000" i="1" smtClean="0">
                                  <a:latin typeface="Cambria Math" panose="02040503050406030204" pitchFamily="18" charset="0"/>
                                  <a:ea typeface="Cambria Math" panose="02040503050406030204" pitchFamily="18" charset="0"/>
                                </a:rPr>
                                <m:t>≥</m:t>
                              </m:r>
                              <m:r>
                                <a:rPr lang="zh-TW" altLang="en-US" sz="2000" i="1" smtClean="0">
                                  <a:latin typeface="Cambria Math" panose="02040503050406030204" pitchFamily="18" charset="0"/>
                                  <a:ea typeface="Cambria Math" panose="02040503050406030204" pitchFamily="18" charset="0"/>
                                </a:rPr>
                                <m:t>𝜀</m:t>
                              </m:r>
                            </m:e>
                          </m:eqArr>
                        </m:e>
                      </m:d>
                    </m:oMath>
                  </m:oMathPara>
                </a14:m>
                <a:endParaRPr lang="zh-TW" altLang="en-US" sz="1600" dirty="0"/>
              </a:p>
            </p:txBody>
          </p:sp>
        </mc:Choice>
        <mc:Fallback xmlns="">
          <p:sp>
            <p:nvSpPr>
              <p:cNvPr id="6" name="文字方塊 5">
                <a:extLst>
                  <a:ext uri="{FF2B5EF4-FFF2-40B4-BE49-F238E27FC236}">
                    <a16:creationId xmlns:a16="http://schemas.microsoft.com/office/drawing/2014/main" id="{123D7BE5-A870-4A03-A43A-F91D7B1FB5DC}"/>
                  </a:ext>
                </a:extLst>
              </p:cNvPr>
              <p:cNvSpPr txBox="1">
                <a:spLocks noRot="1" noChangeAspect="1" noMove="1" noResize="1" noEditPoints="1" noAdjustHandles="1" noChangeArrowheads="1" noChangeShapeType="1" noTextEdit="1"/>
              </p:cNvSpPr>
              <p:nvPr/>
            </p:nvSpPr>
            <p:spPr>
              <a:xfrm>
                <a:off x="3528219" y="5778914"/>
                <a:ext cx="4932213" cy="686535"/>
              </a:xfrm>
              <a:prstGeom prst="rect">
                <a:avLst/>
              </a:prstGeom>
              <a:blipFill>
                <a:blip r:embed="rId4"/>
                <a:stretch>
                  <a:fillRect/>
                </a:stretch>
              </a:blipFill>
            </p:spPr>
            <p:txBody>
              <a:bodyPr/>
              <a:lstStyle/>
              <a:p>
                <a:r>
                  <a:rPr lang="zh-TW" altLang="en-US">
                    <a:noFill/>
                  </a:rPr>
                  <a:t> </a:t>
                </a:r>
              </a:p>
            </p:txBody>
          </p:sp>
        </mc:Fallback>
      </mc:AlternateContent>
      <p:grpSp>
        <p:nvGrpSpPr>
          <p:cNvPr id="44" name="群組 43">
            <a:extLst>
              <a:ext uri="{FF2B5EF4-FFF2-40B4-BE49-F238E27FC236}">
                <a16:creationId xmlns:a16="http://schemas.microsoft.com/office/drawing/2014/main" id="{C48CB8D9-820B-4C62-8976-05FD5ED12C79}"/>
              </a:ext>
            </a:extLst>
          </p:cNvPr>
          <p:cNvGrpSpPr/>
          <p:nvPr/>
        </p:nvGrpSpPr>
        <p:grpSpPr>
          <a:xfrm>
            <a:off x="4824028" y="1902693"/>
            <a:ext cx="2988331" cy="2527778"/>
            <a:chOff x="4619210" y="1916832"/>
            <a:chExt cx="2988331" cy="2527778"/>
          </a:xfrm>
        </p:grpSpPr>
        <p:pic>
          <p:nvPicPr>
            <p:cNvPr id="27" name="Picture 2" descr="brown tabby kitten">
              <a:extLst>
                <a:ext uri="{FF2B5EF4-FFF2-40B4-BE49-F238E27FC236}">
                  <a16:creationId xmlns:a16="http://schemas.microsoft.com/office/drawing/2014/main" id="{7B3CA4E0-78AA-4F05-8153-6CAFB62E499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339" r="16807"/>
            <a:stretch/>
          </p:blipFill>
          <p:spPr bwMode="auto">
            <a:xfrm>
              <a:off x="4619210" y="1916832"/>
              <a:ext cx="2988331" cy="2527778"/>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a:extLst>
                <a:ext uri="{FF2B5EF4-FFF2-40B4-BE49-F238E27FC236}">
                  <a16:creationId xmlns:a16="http://schemas.microsoft.com/office/drawing/2014/main" id="{9814BF37-96AE-4D7A-BFD1-3DBFEC51478A}"/>
                </a:ext>
              </a:extLst>
            </p:cNvPr>
            <p:cNvSpPr/>
            <p:nvPr/>
          </p:nvSpPr>
          <p:spPr>
            <a:xfrm>
              <a:off x="5192276" y="2448254"/>
              <a:ext cx="1407022" cy="1805659"/>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文字方塊 24">
              <a:extLst>
                <a:ext uri="{FF2B5EF4-FFF2-40B4-BE49-F238E27FC236}">
                  <a16:creationId xmlns:a16="http://schemas.microsoft.com/office/drawing/2014/main" id="{25BF53DA-856A-4741-A9B0-0C3400C22F80}"/>
                </a:ext>
              </a:extLst>
            </p:cNvPr>
            <p:cNvSpPr txBox="1"/>
            <p:nvPr/>
          </p:nvSpPr>
          <p:spPr>
            <a:xfrm>
              <a:off x="5081587" y="2140615"/>
              <a:ext cx="468053" cy="369332"/>
            </a:xfrm>
            <a:prstGeom prst="rect">
              <a:avLst/>
            </a:prstGeom>
            <a:noFill/>
          </p:spPr>
          <p:txBody>
            <a:bodyPr wrap="square" rtlCol="0">
              <a:spAutoFit/>
            </a:bodyPr>
            <a:lstStyle/>
            <a:p>
              <a:r>
                <a:rPr lang="en-US" altLang="zh-TW" dirty="0">
                  <a:solidFill>
                    <a:srgbClr val="92D050"/>
                  </a:solidFill>
                </a:rPr>
                <a:t>cat</a:t>
              </a:r>
              <a:endParaRPr lang="zh-TW" altLang="en-US" dirty="0">
                <a:solidFill>
                  <a:srgbClr val="92D050"/>
                </a:solidFill>
              </a:endParaRPr>
            </a:p>
          </p:txBody>
        </p:sp>
      </p:grpSp>
      <p:grpSp>
        <p:nvGrpSpPr>
          <p:cNvPr id="33" name="群組 32">
            <a:extLst>
              <a:ext uri="{FF2B5EF4-FFF2-40B4-BE49-F238E27FC236}">
                <a16:creationId xmlns:a16="http://schemas.microsoft.com/office/drawing/2014/main" id="{0F0AEDC0-9405-41BF-AC7D-7B6CFB5F6367}"/>
              </a:ext>
            </a:extLst>
          </p:cNvPr>
          <p:cNvGrpSpPr/>
          <p:nvPr/>
        </p:nvGrpSpPr>
        <p:grpSpPr>
          <a:xfrm>
            <a:off x="1320434" y="1830591"/>
            <a:ext cx="2988332" cy="2599881"/>
            <a:chOff x="1115616" y="1844730"/>
            <a:chExt cx="2988332" cy="2599881"/>
          </a:xfrm>
        </p:grpSpPr>
        <p:pic>
          <p:nvPicPr>
            <p:cNvPr id="2050" name="Picture 2" descr="brown tabby kitten">
              <a:extLst>
                <a:ext uri="{FF2B5EF4-FFF2-40B4-BE49-F238E27FC236}">
                  <a16:creationId xmlns:a16="http://schemas.microsoft.com/office/drawing/2014/main" id="{19D45950-3759-43AE-BA86-713862A983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339" r="16807"/>
            <a:stretch/>
          </p:blipFill>
          <p:spPr bwMode="auto">
            <a:xfrm>
              <a:off x="1115616" y="1916832"/>
              <a:ext cx="2988332" cy="2527779"/>
            </a:xfrm>
            <a:prstGeom prst="rect">
              <a:avLst/>
            </a:prstGeom>
            <a:noFill/>
            <a:extLst>
              <a:ext uri="{909E8E84-426E-40DD-AFC4-6F175D3DCCD1}">
                <a14:hiddenFill xmlns:a14="http://schemas.microsoft.com/office/drawing/2010/main">
                  <a:solidFill>
                    <a:srgbClr val="FFFFFF"/>
                  </a:solidFill>
                </a14:hiddenFill>
              </a:ext>
            </a:extLst>
          </p:spPr>
        </p:pic>
        <p:sp>
          <p:nvSpPr>
            <p:cNvPr id="34" name="矩形 33">
              <a:extLst>
                <a:ext uri="{FF2B5EF4-FFF2-40B4-BE49-F238E27FC236}">
                  <a16:creationId xmlns:a16="http://schemas.microsoft.com/office/drawing/2014/main" id="{38B21296-CDA3-4000-A8E1-1CF65BBD5788}"/>
                </a:ext>
              </a:extLst>
            </p:cNvPr>
            <p:cNvSpPr/>
            <p:nvPr/>
          </p:nvSpPr>
          <p:spPr>
            <a:xfrm>
              <a:off x="1693464" y="2390457"/>
              <a:ext cx="1407022" cy="1805659"/>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63F1A5A3-D08C-4125-A8FC-07DCAEA99332}"/>
                </a:ext>
              </a:extLst>
            </p:cNvPr>
            <p:cNvSpPr/>
            <p:nvPr/>
          </p:nvSpPr>
          <p:spPr>
            <a:xfrm>
              <a:off x="1583668" y="2277891"/>
              <a:ext cx="1407022" cy="1805659"/>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372D4277-780E-4689-8D14-6831EF87C395}"/>
                </a:ext>
              </a:extLst>
            </p:cNvPr>
            <p:cNvSpPr/>
            <p:nvPr/>
          </p:nvSpPr>
          <p:spPr>
            <a:xfrm>
              <a:off x="1763688" y="2168861"/>
              <a:ext cx="1446594" cy="1805659"/>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4264821F-A467-4C69-8F4B-739DFF3CD644}"/>
                </a:ext>
              </a:extLst>
            </p:cNvPr>
            <p:cNvSpPr/>
            <p:nvPr/>
          </p:nvSpPr>
          <p:spPr>
            <a:xfrm>
              <a:off x="1903552" y="2560327"/>
              <a:ext cx="904252" cy="1744820"/>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文字方塊 38">
              <a:extLst>
                <a:ext uri="{FF2B5EF4-FFF2-40B4-BE49-F238E27FC236}">
                  <a16:creationId xmlns:a16="http://schemas.microsoft.com/office/drawing/2014/main" id="{83F28B96-3F1E-4B37-96CC-D3D061BD74A4}"/>
                </a:ext>
              </a:extLst>
            </p:cNvPr>
            <p:cNvSpPr txBox="1"/>
            <p:nvPr/>
          </p:nvSpPr>
          <p:spPr>
            <a:xfrm>
              <a:off x="1793756" y="2263588"/>
              <a:ext cx="468053" cy="369332"/>
            </a:xfrm>
            <a:prstGeom prst="rect">
              <a:avLst/>
            </a:prstGeom>
            <a:noFill/>
          </p:spPr>
          <p:txBody>
            <a:bodyPr wrap="square" rtlCol="0">
              <a:spAutoFit/>
            </a:bodyPr>
            <a:lstStyle/>
            <a:p>
              <a:r>
                <a:rPr lang="en-US" altLang="zh-TW" dirty="0">
                  <a:solidFill>
                    <a:srgbClr val="92D050"/>
                  </a:solidFill>
                </a:rPr>
                <a:t>cat</a:t>
              </a:r>
              <a:endParaRPr lang="zh-TW" altLang="en-US" dirty="0">
                <a:solidFill>
                  <a:srgbClr val="92D050"/>
                </a:solidFill>
              </a:endParaRPr>
            </a:p>
          </p:txBody>
        </p:sp>
        <p:sp>
          <p:nvSpPr>
            <p:cNvPr id="40" name="文字方塊 39">
              <a:extLst>
                <a:ext uri="{FF2B5EF4-FFF2-40B4-BE49-F238E27FC236}">
                  <a16:creationId xmlns:a16="http://schemas.microsoft.com/office/drawing/2014/main" id="{8FE7C59C-201B-4628-939B-1EE12DD0A9A2}"/>
                </a:ext>
              </a:extLst>
            </p:cNvPr>
            <p:cNvSpPr txBox="1"/>
            <p:nvPr/>
          </p:nvSpPr>
          <p:spPr>
            <a:xfrm>
              <a:off x="1476375" y="1964984"/>
              <a:ext cx="468053" cy="369332"/>
            </a:xfrm>
            <a:prstGeom prst="rect">
              <a:avLst/>
            </a:prstGeom>
            <a:noFill/>
          </p:spPr>
          <p:txBody>
            <a:bodyPr wrap="square" rtlCol="0">
              <a:spAutoFit/>
            </a:bodyPr>
            <a:lstStyle/>
            <a:p>
              <a:r>
                <a:rPr lang="en-US" altLang="zh-TW" dirty="0">
                  <a:solidFill>
                    <a:srgbClr val="92D050"/>
                  </a:solidFill>
                </a:rPr>
                <a:t>cat</a:t>
              </a:r>
              <a:endParaRPr lang="zh-TW" altLang="en-US" dirty="0">
                <a:solidFill>
                  <a:srgbClr val="92D050"/>
                </a:solidFill>
              </a:endParaRPr>
            </a:p>
          </p:txBody>
        </p:sp>
        <p:sp>
          <p:nvSpPr>
            <p:cNvPr id="42" name="文字方塊 41">
              <a:extLst>
                <a:ext uri="{FF2B5EF4-FFF2-40B4-BE49-F238E27FC236}">
                  <a16:creationId xmlns:a16="http://schemas.microsoft.com/office/drawing/2014/main" id="{BDA7E160-4C6C-48CF-9990-4EF6D1DAEBC2}"/>
                </a:ext>
              </a:extLst>
            </p:cNvPr>
            <p:cNvSpPr txBox="1"/>
            <p:nvPr/>
          </p:nvSpPr>
          <p:spPr>
            <a:xfrm>
              <a:off x="1656395" y="1844730"/>
              <a:ext cx="468053" cy="369332"/>
            </a:xfrm>
            <a:prstGeom prst="rect">
              <a:avLst/>
            </a:prstGeom>
            <a:noFill/>
          </p:spPr>
          <p:txBody>
            <a:bodyPr wrap="square" rtlCol="0">
              <a:spAutoFit/>
            </a:bodyPr>
            <a:lstStyle/>
            <a:p>
              <a:r>
                <a:rPr lang="en-US" altLang="zh-TW" dirty="0">
                  <a:solidFill>
                    <a:srgbClr val="92D050"/>
                  </a:solidFill>
                </a:rPr>
                <a:t>cat</a:t>
              </a:r>
              <a:endParaRPr lang="zh-TW" altLang="en-US" dirty="0">
                <a:solidFill>
                  <a:srgbClr val="92D050"/>
                </a:solidFill>
              </a:endParaRPr>
            </a:p>
          </p:txBody>
        </p:sp>
        <p:sp>
          <p:nvSpPr>
            <p:cNvPr id="43" name="文字方塊 42">
              <a:extLst>
                <a:ext uri="{FF2B5EF4-FFF2-40B4-BE49-F238E27FC236}">
                  <a16:creationId xmlns:a16="http://schemas.microsoft.com/office/drawing/2014/main" id="{001CA510-FAB7-400D-8289-9061A0B989E8}"/>
                </a:ext>
              </a:extLst>
            </p:cNvPr>
            <p:cNvSpPr txBox="1"/>
            <p:nvPr/>
          </p:nvSpPr>
          <p:spPr>
            <a:xfrm>
              <a:off x="1583668" y="2074014"/>
              <a:ext cx="468053" cy="369332"/>
            </a:xfrm>
            <a:prstGeom prst="rect">
              <a:avLst/>
            </a:prstGeom>
            <a:noFill/>
          </p:spPr>
          <p:txBody>
            <a:bodyPr wrap="square" rtlCol="0">
              <a:spAutoFit/>
            </a:bodyPr>
            <a:lstStyle/>
            <a:p>
              <a:r>
                <a:rPr lang="en-US" altLang="zh-TW" dirty="0">
                  <a:solidFill>
                    <a:srgbClr val="92D050"/>
                  </a:solidFill>
                </a:rPr>
                <a:t>cat</a:t>
              </a:r>
              <a:endParaRPr lang="zh-TW" altLang="en-US" dirty="0">
                <a:solidFill>
                  <a:srgbClr val="92D050"/>
                </a:solidFill>
              </a:endParaRPr>
            </a:p>
          </p:txBody>
        </p:sp>
      </p:grpSp>
      <p:sp>
        <p:nvSpPr>
          <p:cNvPr id="21" name="矩形: 圓角 20">
            <a:extLst>
              <a:ext uri="{FF2B5EF4-FFF2-40B4-BE49-F238E27FC236}">
                <a16:creationId xmlns:a16="http://schemas.microsoft.com/office/drawing/2014/main" id="{6F0C7650-A086-4E6A-B0DA-9EA77BC2D001}"/>
              </a:ext>
            </a:extLst>
          </p:cNvPr>
          <p:cNvSpPr/>
          <p:nvPr/>
        </p:nvSpPr>
        <p:spPr>
          <a:xfrm>
            <a:off x="1736276" y="4904294"/>
            <a:ext cx="1201492" cy="461635"/>
          </a:xfrm>
          <a:prstGeom prst="roundRect">
            <a:avLst/>
          </a:prstGeom>
          <a:solidFill>
            <a:srgbClr val="FFC000"/>
          </a:solidFill>
          <a:ln>
            <a:solidFill>
              <a:srgbClr val="F08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Times New Roman" panose="02020603050405020304" pitchFamily="18" charset="0"/>
                <a:cs typeface="Times New Roman" panose="02020603050405020304" pitchFamily="18" charset="0"/>
              </a:rPr>
              <a:t>NMS</a:t>
            </a:r>
            <a:endParaRPr lang="zh-TW" altLang="en-US" sz="1200" b="1" dirty="0">
              <a:solidFill>
                <a:schemeClr val="tx1"/>
              </a:solidFill>
              <a:latin typeface="Times New Roman" panose="02020603050405020304" pitchFamily="18" charset="0"/>
              <a:cs typeface="Times New Roman" panose="02020603050405020304" pitchFamily="18" charset="0"/>
            </a:endParaRPr>
          </a:p>
        </p:txBody>
      </p:sp>
      <p:sp>
        <p:nvSpPr>
          <p:cNvPr id="24" name="矩形: 圓角 23">
            <a:extLst>
              <a:ext uri="{FF2B5EF4-FFF2-40B4-BE49-F238E27FC236}">
                <a16:creationId xmlns:a16="http://schemas.microsoft.com/office/drawing/2014/main" id="{886981B0-C0C2-442E-ACEA-415065638832}"/>
              </a:ext>
            </a:extLst>
          </p:cNvPr>
          <p:cNvSpPr/>
          <p:nvPr/>
        </p:nvSpPr>
        <p:spPr>
          <a:xfrm>
            <a:off x="1564524" y="5891365"/>
            <a:ext cx="1544996" cy="461635"/>
          </a:xfrm>
          <a:prstGeom prst="roundRect">
            <a:avLst/>
          </a:prstGeom>
          <a:solidFill>
            <a:srgbClr val="FFC000"/>
          </a:solidFill>
          <a:ln>
            <a:solidFill>
              <a:srgbClr val="F08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err="1">
                <a:solidFill>
                  <a:schemeClr val="tx1"/>
                </a:solidFill>
                <a:latin typeface="Times New Roman" panose="02020603050405020304" pitchFamily="18" charset="0"/>
                <a:cs typeface="Times New Roman" panose="02020603050405020304" pitchFamily="18" charset="0"/>
              </a:rPr>
              <a:t>DIoU</a:t>
            </a:r>
            <a:r>
              <a:rPr lang="en-US" altLang="zh-TW" sz="2000" b="1" dirty="0">
                <a:solidFill>
                  <a:schemeClr val="tx1"/>
                </a:solidFill>
                <a:latin typeface="Times New Roman" panose="02020603050405020304" pitchFamily="18" charset="0"/>
                <a:cs typeface="Times New Roman" panose="02020603050405020304" pitchFamily="18" charset="0"/>
              </a:rPr>
              <a:t>-NMS</a:t>
            </a:r>
            <a:endParaRPr lang="zh-TW" altLang="en-US" sz="12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0212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6E86D55-6547-4BEB-86B0-D1A447A332A5}"/>
              </a:ext>
            </a:extLst>
          </p:cNvPr>
          <p:cNvSpPr>
            <a:spLocks noGrp="1"/>
          </p:cNvSpPr>
          <p:nvPr>
            <p:ph type="sldNum" sz="quarter" idx="12"/>
          </p:nvPr>
        </p:nvSpPr>
        <p:spPr/>
        <p:txBody>
          <a:bodyPr/>
          <a:lstStyle/>
          <a:p>
            <a:fld id="{73DA0BB7-265A-403C-9275-D587AB510EDC}" type="slidenum">
              <a:rPr lang="zh-TW" altLang="en-US" smtClean="0"/>
              <a:t>19</a:t>
            </a:fld>
            <a:endParaRPr lang="zh-TW" altLang="en-US"/>
          </a:p>
        </p:txBody>
      </p:sp>
      <p:pic>
        <p:nvPicPr>
          <p:cNvPr id="7" name="圖片 6">
            <a:extLst>
              <a:ext uri="{FF2B5EF4-FFF2-40B4-BE49-F238E27FC236}">
                <a16:creationId xmlns:a16="http://schemas.microsoft.com/office/drawing/2014/main" id="{5455B510-C8FF-46DA-8BAD-B16977F636D3}"/>
              </a:ext>
            </a:extLst>
          </p:cNvPr>
          <p:cNvPicPr>
            <a:picLocks noChangeAspect="1"/>
          </p:cNvPicPr>
          <p:nvPr/>
        </p:nvPicPr>
        <p:blipFill>
          <a:blip r:embed="rId3"/>
          <a:stretch>
            <a:fillRect/>
          </a:stretch>
        </p:blipFill>
        <p:spPr>
          <a:xfrm>
            <a:off x="-13940" y="70991"/>
            <a:ext cx="9144000" cy="1574800"/>
          </a:xfrm>
          <a:prstGeom prst="rect">
            <a:avLst/>
          </a:prstGeom>
        </p:spPr>
      </p:pic>
      <p:sp>
        <p:nvSpPr>
          <p:cNvPr id="5" name="矩形 4">
            <a:extLst>
              <a:ext uri="{FF2B5EF4-FFF2-40B4-BE49-F238E27FC236}">
                <a16:creationId xmlns:a16="http://schemas.microsoft.com/office/drawing/2014/main" id="{D15C072B-D1F2-407F-AA6D-F0047A5CF8B4}"/>
              </a:ext>
            </a:extLst>
          </p:cNvPr>
          <p:cNvSpPr/>
          <p:nvPr/>
        </p:nvSpPr>
        <p:spPr>
          <a:xfrm>
            <a:off x="4031" y="0"/>
            <a:ext cx="9139969" cy="6858000"/>
          </a:xfrm>
          <a:prstGeom prst="rect">
            <a:avLst/>
          </a:prstGeom>
          <a:solidFill>
            <a:schemeClr val="accent1">
              <a:lumMod val="50000"/>
              <a:alpha val="768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b="1" dirty="0">
                <a:latin typeface="Times New Roman" panose="02020603050405020304" pitchFamily="18" charset="0"/>
                <a:cs typeface="Times New Roman" panose="02020603050405020304" pitchFamily="18" charset="0"/>
              </a:rPr>
              <a:t>Implementation</a:t>
            </a:r>
            <a:endParaRPr lang="zh-TW" altLang="en-US" sz="4800" b="1" dirty="0">
              <a:latin typeface="Times New Roman" panose="02020603050405020304" pitchFamily="18" charset="0"/>
              <a:cs typeface="Times New Roman" panose="02020603050405020304" pitchFamily="18" charset="0"/>
            </a:endParaRPr>
          </a:p>
        </p:txBody>
      </p:sp>
      <p:cxnSp>
        <p:nvCxnSpPr>
          <p:cNvPr id="9" name="直線接點 8">
            <a:extLst>
              <a:ext uri="{FF2B5EF4-FFF2-40B4-BE49-F238E27FC236}">
                <a16:creationId xmlns:a16="http://schemas.microsoft.com/office/drawing/2014/main" id="{4AE6A9DE-D199-4748-951B-7A2C9B6C8FF1}"/>
              </a:ext>
            </a:extLst>
          </p:cNvPr>
          <p:cNvCxnSpPr>
            <a:cxnSpLocks/>
          </p:cNvCxnSpPr>
          <p:nvPr/>
        </p:nvCxnSpPr>
        <p:spPr>
          <a:xfrm>
            <a:off x="2447764" y="3933056"/>
            <a:ext cx="6696236"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1928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600" dirty="0">
                <a:latin typeface="Times New Roman" pitchFamily="18" charset="0"/>
                <a:cs typeface="Times New Roman" pitchFamily="18" charset="0"/>
              </a:rPr>
              <a:t>Outline</a:t>
            </a:r>
            <a:endParaRPr lang="zh-TW" altLang="en-US" sz="3600" dirty="0">
              <a:latin typeface="Times New Roman" pitchFamily="18" charset="0"/>
              <a:cs typeface="Times New Roman" pitchFamily="18" charset="0"/>
            </a:endParaRPr>
          </a:p>
        </p:txBody>
      </p:sp>
      <p:sp>
        <p:nvSpPr>
          <p:cNvPr id="3" name="內容版面配置區 2"/>
          <p:cNvSpPr>
            <a:spLocks noGrp="1"/>
          </p:cNvSpPr>
          <p:nvPr>
            <p:ph idx="1"/>
          </p:nvPr>
        </p:nvSpPr>
        <p:spPr>
          <a:xfrm>
            <a:off x="467544" y="1772816"/>
            <a:ext cx="8229600" cy="4680520"/>
          </a:xfrm>
        </p:spPr>
        <p:txBody>
          <a:bodyPr/>
          <a:lstStyle/>
          <a:p>
            <a:pPr>
              <a:lnSpc>
                <a:spcPct val="150000"/>
              </a:lnSpc>
            </a:pPr>
            <a:r>
              <a:rPr lang="en-US" altLang="zh-TW" sz="2000" dirty="0">
                <a:cs typeface="Times New Roman" pitchFamily="18" charset="0"/>
              </a:rPr>
              <a:t>The YOLOv4 Architecture</a:t>
            </a:r>
          </a:p>
          <a:p>
            <a:pPr lvl="1">
              <a:lnSpc>
                <a:spcPct val="150000"/>
              </a:lnSpc>
            </a:pPr>
            <a:r>
              <a:rPr lang="en-US" altLang="zh-TW" sz="1800" dirty="0"/>
              <a:t>CSPDarknet53</a:t>
            </a:r>
          </a:p>
          <a:p>
            <a:pPr lvl="1">
              <a:lnSpc>
                <a:spcPct val="150000"/>
              </a:lnSpc>
            </a:pPr>
            <a:r>
              <a:rPr lang="en-US" altLang="zh-TW" sz="1800" dirty="0">
                <a:cs typeface="Times New Roman" pitchFamily="18" charset="0"/>
              </a:rPr>
              <a:t>Spatial Pyramid Pooling (SPP)</a:t>
            </a:r>
          </a:p>
          <a:p>
            <a:pPr lvl="1">
              <a:lnSpc>
                <a:spcPct val="150000"/>
              </a:lnSpc>
            </a:pPr>
            <a:r>
              <a:rPr lang="en-US" altLang="zh-TW" sz="1800" dirty="0"/>
              <a:t>Path Aggregation Network (PANet)</a:t>
            </a:r>
            <a:endParaRPr lang="en-US" altLang="zh-TW" sz="1800" dirty="0">
              <a:cs typeface="Times New Roman" pitchFamily="18" charset="0"/>
            </a:endParaRPr>
          </a:p>
          <a:p>
            <a:pPr>
              <a:lnSpc>
                <a:spcPct val="150000"/>
              </a:lnSpc>
            </a:pPr>
            <a:r>
              <a:rPr lang="en-US" altLang="zh-TW" sz="2000" dirty="0">
                <a:cs typeface="Times New Roman" pitchFamily="18" charset="0"/>
              </a:rPr>
              <a:t>How does the YOLO model work?</a:t>
            </a:r>
          </a:p>
          <a:p>
            <a:pPr>
              <a:lnSpc>
                <a:spcPct val="150000"/>
              </a:lnSpc>
            </a:pPr>
            <a:r>
              <a:rPr lang="en-US" altLang="zh-TW" sz="2000" dirty="0">
                <a:cs typeface="Times New Roman" pitchFamily="18" charset="0"/>
              </a:rPr>
              <a:t>Implementation</a:t>
            </a:r>
          </a:p>
          <a:p>
            <a:pPr>
              <a:lnSpc>
                <a:spcPct val="150000"/>
              </a:lnSpc>
            </a:pPr>
            <a:r>
              <a:rPr lang="en-US" altLang="zh-TW" sz="2000" dirty="0">
                <a:cs typeface="Times New Roman" pitchFamily="18" charset="0"/>
              </a:rPr>
              <a:t>Tiny YOLOv4</a:t>
            </a:r>
            <a:endParaRPr lang="en-US" altLang="zh-TW" sz="1700" dirty="0">
              <a:cs typeface="Times New Roman" pitchFamily="18" charset="0"/>
            </a:endParaRPr>
          </a:p>
          <a:p>
            <a:pPr>
              <a:lnSpc>
                <a:spcPct val="150000"/>
              </a:lnSpc>
            </a:pPr>
            <a:r>
              <a:rPr lang="en-US" altLang="zh-TW" sz="2000" dirty="0">
                <a:cs typeface="Times New Roman" pitchFamily="18" charset="0"/>
              </a:rPr>
              <a:t>YOLOv4 on Edge TPU</a:t>
            </a:r>
          </a:p>
          <a:p>
            <a:pPr>
              <a:lnSpc>
                <a:spcPct val="150000"/>
              </a:lnSpc>
            </a:pPr>
            <a:r>
              <a:rPr lang="en-US" altLang="zh-TW" sz="2000" dirty="0">
                <a:cs typeface="Times New Roman" pitchFamily="18" charset="0"/>
              </a:rPr>
              <a:t>Conclusion</a:t>
            </a:r>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2</a:t>
            </a:fld>
            <a:endParaRPr lang="zh-TW" altLang="en-US"/>
          </a:p>
        </p:txBody>
      </p:sp>
    </p:spTree>
    <p:extLst>
      <p:ext uri="{BB962C8B-B14F-4D97-AF65-F5344CB8AC3E}">
        <p14:creationId xmlns:p14="http://schemas.microsoft.com/office/powerpoint/2010/main" val="23314040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73DA0BB7-265A-403C-9275-D587AB510EDC}" type="slidenum">
              <a:rPr lang="zh-TW" altLang="en-US" smtClean="0"/>
              <a:t>20</a:t>
            </a:fld>
            <a:endParaRPr lang="zh-TW" altLang="en-US"/>
          </a:p>
        </p:txBody>
      </p:sp>
      <p:sp>
        <p:nvSpPr>
          <p:cNvPr id="15" name="矩形 14">
            <a:extLst>
              <a:ext uri="{FF2B5EF4-FFF2-40B4-BE49-F238E27FC236}">
                <a16:creationId xmlns:a16="http://schemas.microsoft.com/office/drawing/2014/main" id="{7C6E9F54-699C-40FB-A3D6-D207B627223B}"/>
              </a:ext>
            </a:extLst>
          </p:cNvPr>
          <p:cNvSpPr/>
          <p:nvPr/>
        </p:nvSpPr>
        <p:spPr>
          <a:xfrm>
            <a:off x="0" y="2136457"/>
            <a:ext cx="9144000" cy="2736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tLang="zh-TW" sz="7200" dirty="0"/>
          </a:p>
        </p:txBody>
      </p:sp>
      <p:pic>
        <p:nvPicPr>
          <p:cNvPr id="16" name="圖片 15">
            <a:extLst>
              <a:ext uri="{FF2B5EF4-FFF2-40B4-BE49-F238E27FC236}">
                <a16:creationId xmlns:a16="http://schemas.microsoft.com/office/drawing/2014/main" id="{CE985AD1-22EA-4816-9862-77221098BDF7}"/>
              </a:ext>
            </a:extLst>
          </p:cNvPr>
          <p:cNvPicPr>
            <a:picLocks noChangeAspect="1"/>
          </p:cNvPicPr>
          <p:nvPr/>
        </p:nvPicPr>
        <p:blipFill>
          <a:blip r:embed="rId3"/>
          <a:stretch>
            <a:fillRect/>
          </a:stretch>
        </p:blipFill>
        <p:spPr>
          <a:xfrm>
            <a:off x="0" y="1318160"/>
            <a:ext cx="9154108" cy="285790"/>
          </a:xfrm>
          <a:prstGeom prst="rect">
            <a:avLst/>
          </a:prstGeom>
        </p:spPr>
      </p:pic>
      <p:pic>
        <p:nvPicPr>
          <p:cNvPr id="25" name="圖片 24">
            <a:extLst>
              <a:ext uri="{FF2B5EF4-FFF2-40B4-BE49-F238E27FC236}">
                <a16:creationId xmlns:a16="http://schemas.microsoft.com/office/drawing/2014/main" id="{CDDA5925-BDB0-4C09-85EC-1F5D2AF6980B}"/>
              </a:ext>
            </a:extLst>
          </p:cNvPr>
          <p:cNvPicPr>
            <a:picLocks noChangeAspect="1"/>
          </p:cNvPicPr>
          <p:nvPr/>
        </p:nvPicPr>
        <p:blipFill>
          <a:blip r:embed="rId4"/>
          <a:stretch>
            <a:fillRect/>
          </a:stretch>
        </p:blipFill>
        <p:spPr>
          <a:xfrm>
            <a:off x="10108" y="504055"/>
            <a:ext cx="9144000" cy="818297"/>
          </a:xfrm>
          <a:prstGeom prst="rect">
            <a:avLst/>
          </a:prstGeom>
        </p:spPr>
      </p:pic>
      <p:pic>
        <p:nvPicPr>
          <p:cNvPr id="26" name="圖片 25">
            <a:extLst>
              <a:ext uri="{FF2B5EF4-FFF2-40B4-BE49-F238E27FC236}">
                <a16:creationId xmlns:a16="http://schemas.microsoft.com/office/drawing/2014/main" id="{FCFE3AD0-0DE2-48E2-82D6-6A9941F6C345}"/>
              </a:ext>
            </a:extLst>
          </p:cNvPr>
          <p:cNvPicPr>
            <a:picLocks noChangeAspect="1"/>
          </p:cNvPicPr>
          <p:nvPr/>
        </p:nvPicPr>
        <p:blipFill>
          <a:blip r:embed="rId4"/>
          <a:stretch>
            <a:fillRect/>
          </a:stretch>
        </p:blipFill>
        <p:spPr>
          <a:xfrm>
            <a:off x="10108" y="9732"/>
            <a:ext cx="9144000" cy="818297"/>
          </a:xfrm>
          <a:prstGeom prst="rect">
            <a:avLst/>
          </a:prstGeom>
        </p:spPr>
      </p:pic>
      <p:pic>
        <p:nvPicPr>
          <p:cNvPr id="27" name="圖片 26">
            <a:extLst>
              <a:ext uri="{FF2B5EF4-FFF2-40B4-BE49-F238E27FC236}">
                <a16:creationId xmlns:a16="http://schemas.microsoft.com/office/drawing/2014/main" id="{35B45E52-BE23-4B79-A0AB-382A21DB3844}"/>
              </a:ext>
            </a:extLst>
          </p:cNvPr>
          <p:cNvPicPr>
            <a:picLocks noChangeAspect="1"/>
          </p:cNvPicPr>
          <p:nvPr/>
        </p:nvPicPr>
        <p:blipFill>
          <a:blip r:embed="rId5"/>
          <a:stretch>
            <a:fillRect/>
          </a:stretch>
        </p:blipFill>
        <p:spPr>
          <a:xfrm>
            <a:off x="10877" y="0"/>
            <a:ext cx="4829849" cy="1838582"/>
          </a:xfrm>
          <a:prstGeom prst="rect">
            <a:avLst/>
          </a:prstGeom>
        </p:spPr>
      </p:pic>
      <p:sp>
        <p:nvSpPr>
          <p:cNvPr id="34" name="矩形 33">
            <a:extLst>
              <a:ext uri="{FF2B5EF4-FFF2-40B4-BE49-F238E27FC236}">
                <a16:creationId xmlns:a16="http://schemas.microsoft.com/office/drawing/2014/main" id="{7AA66810-3794-42CC-9A7E-E7F1A242FF4E}"/>
              </a:ext>
            </a:extLst>
          </p:cNvPr>
          <p:cNvSpPr/>
          <p:nvPr/>
        </p:nvSpPr>
        <p:spPr>
          <a:xfrm>
            <a:off x="2699792" y="2946894"/>
            <a:ext cx="5763116" cy="1107996"/>
          </a:xfrm>
          <a:prstGeom prst="rect">
            <a:avLst/>
          </a:prstGeom>
        </p:spPr>
        <p:txBody>
          <a:bodyPr wrap="none">
            <a:spAutoFit/>
          </a:bodyPr>
          <a:lstStyle/>
          <a:p>
            <a:r>
              <a:rPr lang="en-US" altLang="zh-TW" sz="6600" b="1" dirty="0">
                <a:solidFill>
                  <a:schemeClr val="bg1"/>
                </a:solidFill>
                <a:latin typeface="Consolas" panose="020B0609020204030204" pitchFamily="49" charset="0"/>
              </a:rPr>
              <a:t>Raspberry Pi</a:t>
            </a:r>
          </a:p>
        </p:txBody>
      </p:sp>
      <p:pic>
        <p:nvPicPr>
          <p:cNvPr id="36" name="圖片 35">
            <a:extLst>
              <a:ext uri="{FF2B5EF4-FFF2-40B4-BE49-F238E27FC236}">
                <a16:creationId xmlns:a16="http://schemas.microsoft.com/office/drawing/2014/main" id="{43B01757-78F0-4703-B453-5A8E5F9C2A7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5776" y="2640512"/>
            <a:ext cx="1368281" cy="1720760"/>
          </a:xfrm>
          <a:prstGeom prst="rect">
            <a:avLst/>
          </a:prstGeom>
        </p:spPr>
      </p:pic>
    </p:spTree>
    <p:extLst>
      <p:ext uri="{BB962C8B-B14F-4D97-AF65-F5344CB8AC3E}">
        <p14:creationId xmlns:p14="http://schemas.microsoft.com/office/powerpoint/2010/main" val="423181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圓角矩形 8"/>
          <p:cNvSpPr/>
          <p:nvPr/>
        </p:nvSpPr>
        <p:spPr>
          <a:xfrm>
            <a:off x="863588" y="3445173"/>
            <a:ext cx="7263846" cy="3138189"/>
          </a:xfrm>
          <a:prstGeom prst="roundRect">
            <a:avLst>
              <a:gd name="adj" fmla="val 0"/>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 name="標題 1"/>
          <p:cNvSpPr>
            <a:spLocks noGrp="1"/>
          </p:cNvSpPr>
          <p:nvPr>
            <p:ph type="title"/>
          </p:nvPr>
        </p:nvSpPr>
        <p:spPr/>
        <p:txBody>
          <a:bodyPr/>
          <a:lstStyle/>
          <a:p>
            <a:r>
              <a:rPr lang="en-US" dirty="0"/>
              <a:t>Raspberry Pi</a:t>
            </a:r>
          </a:p>
        </p:txBody>
      </p:sp>
      <p:sp>
        <p:nvSpPr>
          <p:cNvPr id="3" name="內容版面配置區 2"/>
          <p:cNvSpPr>
            <a:spLocks noGrp="1"/>
          </p:cNvSpPr>
          <p:nvPr>
            <p:ph idx="1"/>
          </p:nvPr>
        </p:nvSpPr>
        <p:spPr>
          <a:xfrm>
            <a:off x="457200" y="1600200"/>
            <a:ext cx="8435280" cy="4525963"/>
          </a:xfrm>
        </p:spPr>
        <p:txBody>
          <a:bodyPr/>
          <a:lstStyle/>
          <a:p>
            <a:r>
              <a:rPr lang="en-US" sz="2400" dirty="0"/>
              <a:t>The Raspberry Pi is a tiny computer</a:t>
            </a:r>
            <a:r>
              <a:rPr lang="zh-TW" altLang="en-US" sz="2400" dirty="0"/>
              <a:t> </a:t>
            </a:r>
            <a:r>
              <a:rPr lang="en-US" altLang="zh-TW" sz="2400" dirty="0"/>
              <a:t>that runs Linux</a:t>
            </a:r>
            <a:r>
              <a:rPr lang="en-US" sz="2400" dirty="0"/>
              <a:t>.</a:t>
            </a:r>
          </a:p>
          <a:p>
            <a:r>
              <a:rPr lang="en-US" sz="2400" dirty="0"/>
              <a:t>It employs SoCs, which combine the CPU and GPU onto a single integrated circuit, with the RAM, USB ports, and other components soldered to the board.</a:t>
            </a:r>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21</a:t>
            </a:fld>
            <a:endParaRPr lang="zh-TW" altLang="en-US"/>
          </a:p>
        </p:txBody>
      </p:sp>
      <p:grpSp>
        <p:nvGrpSpPr>
          <p:cNvPr id="14" name="群組 13">
            <a:extLst>
              <a:ext uri="{FF2B5EF4-FFF2-40B4-BE49-F238E27FC236}">
                <a16:creationId xmlns:a16="http://schemas.microsoft.com/office/drawing/2014/main" id="{3E2F17AA-E817-4700-8F82-84F127162A2A}"/>
              </a:ext>
            </a:extLst>
          </p:cNvPr>
          <p:cNvGrpSpPr/>
          <p:nvPr/>
        </p:nvGrpSpPr>
        <p:grpSpPr>
          <a:xfrm>
            <a:off x="931153" y="3518253"/>
            <a:ext cx="7150843" cy="2971087"/>
            <a:chOff x="1170884" y="3463720"/>
            <a:chExt cx="7150843" cy="2971087"/>
          </a:xfrm>
        </p:grpSpPr>
        <p:pic>
          <p:nvPicPr>
            <p:cNvPr id="5" name="圖片 4">
              <a:extLst>
                <a:ext uri="{FF2B5EF4-FFF2-40B4-BE49-F238E27FC236}">
                  <a16:creationId xmlns:a16="http://schemas.microsoft.com/office/drawing/2014/main" id="{2F280B4A-C42E-4F90-BA0B-F816E55C620D}"/>
                </a:ext>
              </a:extLst>
            </p:cNvPr>
            <p:cNvPicPr>
              <a:picLocks noChangeAspect="1"/>
            </p:cNvPicPr>
            <p:nvPr/>
          </p:nvPicPr>
          <p:blipFill rotWithShape="1">
            <a:blip r:embed="rId3"/>
            <a:srcRect t="5375"/>
            <a:stretch/>
          </p:blipFill>
          <p:spPr>
            <a:xfrm>
              <a:off x="2407378" y="3463720"/>
              <a:ext cx="3497469" cy="2471119"/>
            </a:xfrm>
            <a:prstGeom prst="rect">
              <a:avLst/>
            </a:prstGeom>
          </p:spPr>
        </p:pic>
        <p:sp>
          <p:nvSpPr>
            <p:cNvPr id="6" name="文字方塊 5"/>
            <p:cNvSpPr txBox="1"/>
            <p:nvPr/>
          </p:nvSpPr>
          <p:spPr>
            <a:xfrm>
              <a:off x="6734188" y="3663882"/>
              <a:ext cx="1367928" cy="369332"/>
            </a:xfrm>
            <a:prstGeom prst="rect">
              <a:avLst/>
            </a:prstGeom>
            <a:noFill/>
          </p:spPr>
          <p:txBody>
            <a:bodyPr wrap="square" rtlCol="0">
              <a:spAutoFit/>
            </a:bodyPr>
            <a:lstStyle/>
            <a:p>
              <a:r>
                <a:rPr lang="en-US" b="1" dirty="0">
                  <a:solidFill>
                    <a:schemeClr val="accent1">
                      <a:lumMod val="25000"/>
                    </a:schemeClr>
                  </a:solidFill>
                  <a:latin typeface="Times New Roman" panose="02020603050405020304" pitchFamily="18" charset="0"/>
                  <a:cs typeface="Times New Roman" panose="02020603050405020304" pitchFamily="18" charset="0"/>
                </a:rPr>
                <a:t>RJ45</a:t>
              </a:r>
            </a:p>
          </p:txBody>
        </p:sp>
        <p:sp>
          <p:nvSpPr>
            <p:cNvPr id="7" name="向左箭號 6"/>
            <p:cNvSpPr/>
            <p:nvPr/>
          </p:nvSpPr>
          <p:spPr>
            <a:xfrm>
              <a:off x="6014376" y="3751810"/>
              <a:ext cx="678020" cy="216024"/>
            </a:xfrm>
            <a:prstGeom prst="leftArrow">
              <a:avLst/>
            </a:prstGeom>
            <a:solidFill>
              <a:srgbClr val="AAD6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向左箭號 9"/>
            <p:cNvSpPr/>
            <p:nvPr/>
          </p:nvSpPr>
          <p:spPr>
            <a:xfrm>
              <a:off x="6014376" y="4245721"/>
              <a:ext cx="678020" cy="216024"/>
            </a:xfrm>
            <a:prstGeom prst="leftArrow">
              <a:avLst/>
            </a:prstGeom>
            <a:solidFill>
              <a:srgbClr val="AAD6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向左箭號 10"/>
            <p:cNvSpPr/>
            <p:nvPr/>
          </p:nvSpPr>
          <p:spPr>
            <a:xfrm>
              <a:off x="6014376" y="4713057"/>
              <a:ext cx="678020" cy="216024"/>
            </a:xfrm>
            <a:prstGeom prst="leftArrow">
              <a:avLst/>
            </a:prstGeom>
            <a:solidFill>
              <a:srgbClr val="AAD6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文字方塊 11"/>
            <p:cNvSpPr txBox="1"/>
            <p:nvPr/>
          </p:nvSpPr>
          <p:spPr>
            <a:xfrm>
              <a:off x="6734188" y="4169067"/>
              <a:ext cx="1367928" cy="369332"/>
            </a:xfrm>
            <a:prstGeom prst="rect">
              <a:avLst/>
            </a:prstGeom>
            <a:noFill/>
          </p:spPr>
          <p:txBody>
            <a:bodyPr wrap="square" rtlCol="0">
              <a:spAutoFit/>
            </a:bodyPr>
            <a:lstStyle/>
            <a:p>
              <a:r>
                <a:rPr lang="en-US" b="1" dirty="0">
                  <a:solidFill>
                    <a:schemeClr val="accent1">
                      <a:lumMod val="25000"/>
                    </a:schemeClr>
                  </a:solidFill>
                  <a:latin typeface="Times New Roman" panose="02020603050405020304" pitchFamily="18" charset="0"/>
                  <a:cs typeface="Times New Roman" panose="02020603050405020304" pitchFamily="18" charset="0"/>
                </a:rPr>
                <a:t>USB3 port</a:t>
              </a:r>
            </a:p>
          </p:txBody>
        </p:sp>
        <p:sp>
          <p:nvSpPr>
            <p:cNvPr id="13" name="文字方塊 12"/>
            <p:cNvSpPr txBox="1"/>
            <p:nvPr/>
          </p:nvSpPr>
          <p:spPr>
            <a:xfrm>
              <a:off x="6732240" y="4636403"/>
              <a:ext cx="1367928" cy="369332"/>
            </a:xfrm>
            <a:prstGeom prst="rect">
              <a:avLst/>
            </a:prstGeom>
            <a:noFill/>
          </p:spPr>
          <p:txBody>
            <a:bodyPr wrap="square" rtlCol="0">
              <a:spAutoFit/>
            </a:bodyPr>
            <a:lstStyle/>
            <a:p>
              <a:r>
                <a:rPr lang="en-US" b="1" dirty="0">
                  <a:solidFill>
                    <a:schemeClr val="accent1">
                      <a:lumMod val="25000"/>
                    </a:schemeClr>
                  </a:solidFill>
                  <a:latin typeface="Times New Roman" panose="02020603050405020304" pitchFamily="18" charset="0"/>
                  <a:cs typeface="Times New Roman" panose="02020603050405020304" pitchFamily="18" charset="0"/>
                </a:rPr>
                <a:t>USB2 port</a:t>
              </a:r>
            </a:p>
          </p:txBody>
        </p:sp>
        <p:sp>
          <p:nvSpPr>
            <p:cNvPr id="17" name="文字方塊 16"/>
            <p:cNvSpPr txBox="1"/>
            <p:nvPr/>
          </p:nvSpPr>
          <p:spPr>
            <a:xfrm>
              <a:off x="6732240" y="5332760"/>
              <a:ext cx="1367928" cy="369332"/>
            </a:xfrm>
            <a:prstGeom prst="rect">
              <a:avLst/>
            </a:prstGeom>
            <a:noFill/>
          </p:spPr>
          <p:txBody>
            <a:bodyPr wrap="square" rtlCol="0">
              <a:spAutoFit/>
            </a:bodyPr>
            <a:lstStyle/>
            <a:p>
              <a:r>
                <a:rPr lang="en-US" b="1" dirty="0">
                  <a:solidFill>
                    <a:schemeClr val="accent1">
                      <a:lumMod val="25000"/>
                    </a:schemeClr>
                  </a:solidFill>
                  <a:latin typeface="Times New Roman" panose="02020603050405020304" pitchFamily="18" charset="0"/>
                  <a:cs typeface="Times New Roman" panose="02020603050405020304" pitchFamily="18" charset="0"/>
                </a:rPr>
                <a:t>Audio cable</a:t>
              </a:r>
            </a:p>
          </p:txBody>
        </p:sp>
        <p:sp>
          <p:nvSpPr>
            <p:cNvPr id="19" name="上彎箭號 18"/>
            <p:cNvSpPr/>
            <p:nvPr/>
          </p:nvSpPr>
          <p:spPr>
            <a:xfrm rot="10800000" flipV="1">
              <a:off x="3635895" y="5959877"/>
              <a:ext cx="3056500" cy="369332"/>
            </a:xfrm>
            <a:prstGeom prst="bentUpArrow">
              <a:avLst>
                <a:gd name="adj1" fmla="val 36369"/>
                <a:gd name="adj2" fmla="val 35816"/>
                <a:gd name="adj3" fmla="val 43553"/>
              </a:avLst>
            </a:prstGeom>
            <a:solidFill>
              <a:srgbClr val="AAD6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文字方塊 19"/>
            <p:cNvSpPr txBox="1"/>
            <p:nvPr/>
          </p:nvSpPr>
          <p:spPr>
            <a:xfrm>
              <a:off x="6732240" y="6065475"/>
              <a:ext cx="1589487" cy="369332"/>
            </a:xfrm>
            <a:prstGeom prst="rect">
              <a:avLst/>
            </a:prstGeom>
            <a:noFill/>
          </p:spPr>
          <p:txBody>
            <a:bodyPr wrap="square" rtlCol="0">
              <a:spAutoFit/>
            </a:bodyPr>
            <a:lstStyle/>
            <a:p>
              <a:r>
                <a:rPr lang="en-US" b="1" dirty="0">
                  <a:solidFill>
                    <a:schemeClr val="accent1">
                      <a:lumMod val="25000"/>
                    </a:schemeClr>
                  </a:solidFill>
                  <a:latin typeface="Times New Roman" panose="02020603050405020304" pitchFamily="18" charset="0"/>
                  <a:cs typeface="Times New Roman" panose="02020603050405020304" pitchFamily="18" charset="0"/>
                </a:rPr>
                <a:t>Micro HDMI</a:t>
              </a:r>
            </a:p>
          </p:txBody>
        </p:sp>
        <p:sp>
          <p:nvSpPr>
            <p:cNvPr id="22" name="文字方塊 21"/>
            <p:cNvSpPr txBox="1"/>
            <p:nvPr/>
          </p:nvSpPr>
          <p:spPr>
            <a:xfrm>
              <a:off x="1256297" y="6065475"/>
              <a:ext cx="1002682" cy="369332"/>
            </a:xfrm>
            <a:prstGeom prst="rect">
              <a:avLst/>
            </a:prstGeom>
            <a:noFill/>
          </p:spPr>
          <p:txBody>
            <a:bodyPr wrap="square" rtlCol="0">
              <a:spAutoFit/>
            </a:bodyPr>
            <a:lstStyle/>
            <a:p>
              <a:r>
                <a:rPr lang="en-US" b="1" dirty="0">
                  <a:solidFill>
                    <a:schemeClr val="accent1">
                      <a:lumMod val="25000"/>
                    </a:schemeClr>
                  </a:solidFill>
                  <a:latin typeface="Times New Roman" panose="02020603050405020304" pitchFamily="18" charset="0"/>
                  <a:cs typeface="Times New Roman" panose="02020603050405020304" pitchFamily="18" charset="0"/>
                </a:rPr>
                <a:t>Type C</a:t>
              </a:r>
            </a:p>
          </p:txBody>
        </p:sp>
        <p:sp>
          <p:nvSpPr>
            <p:cNvPr id="23" name="向左箭號 22"/>
            <p:cNvSpPr/>
            <p:nvPr/>
          </p:nvSpPr>
          <p:spPr>
            <a:xfrm flipH="1">
              <a:off x="2258979" y="4210015"/>
              <a:ext cx="519780" cy="216024"/>
            </a:xfrm>
            <a:prstGeom prst="leftArrow">
              <a:avLst/>
            </a:prstGeom>
            <a:solidFill>
              <a:srgbClr val="AAD6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文字方塊 23"/>
            <p:cNvSpPr txBox="1"/>
            <p:nvPr/>
          </p:nvSpPr>
          <p:spPr>
            <a:xfrm>
              <a:off x="1170884" y="4133361"/>
              <a:ext cx="1002682" cy="369332"/>
            </a:xfrm>
            <a:prstGeom prst="rect">
              <a:avLst/>
            </a:prstGeom>
            <a:noFill/>
          </p:spPr>
          <p:txBody>
            <a:bodyPr wrap="square" rtlCol="0">
              <a:spAutoFit/>
            </a:bodyPr>
            <a:lstStyle/>
            <a:p>
              <a:r>
                <a:rPr lang="en-US" b="1" dirty="0">
                  <a:solidFill>
                    <a:schemeClr val="accent1">
                      <a:lumMod val="25000"/>
                    </a:schemeClr>
                  </a:solidFill>
                  <a:latin typeface="Times New Roman" panose="02020603050405020304" pitchFamily="18" charset="0"/>
                  <a:cs typeface="Times New Roman" panose="02020603050405020304" pitchFamily="18" charset="0"/>
                </a:rPr>
                <a:t>SD card</a:t>
              </a:r>
            </a:p>
          </p:txBody>
        </p:sp>
        <p:sp>
          <p:nvSpPr>
            <p:cNvPr id="25" name="向左箭號 10">
              <a:extLst>
                <a:ext uri="{FF2B5EF4-FFF2-40B4-BE49-F238E27FC236}">
                  <a16:creationId xmlns:a16="http://schemas.microsoft.com/office/drawing/2014/main" id="{860EB584-38E9-490E-8FFE-E229C4C88AA4}"/>
                </a:ext>
              </a:extLst>
            </p:cNvPr>
            <p:cNvSpPr/>
            <p:nvPr/>
          </p:nvSpPr>
          <p:spPr>
            <a:xfrm>
              <a:off x="4680012" y="5438591"/>
              <a:ext cx="2012384" cy="216024"/>
            </a:xfrm>
            <a:prstGeom prst="leftArrow">
              <a:avLst/>
            </a:prstGeom>
            <a:solidFill>
              <a:srgbClr val="AAD6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上彎箭號 18">
              <a:extLst>
                <a:ext uri="{FF2B5EF4-FFF2-40B4-BE49-F238E27FC236}">
                  <a16:creationId xmlns:a16="http://schemas.microsoft.com/office/drawing/2014/main" id="{E0B4D311-5474-4050-882F-0145C07B04E7}"/>
                </a:ext>
              </a:extLst>
            </p:cNvPr>
            <p:cNvSpPr/>
            <p:nvPr/>
          </p:nvSpPr>
          <p:spPr>
            <a:xfrm rot="10800000" flipH="1" flipV="1">
              <a:off x="2258980" y="5959877"/>
              <a:ext cx="1138292" cy="369332"/>
            </a:xfrm>
            <a:prstGeom prst="bentUpArrow">
              <a:avLst>
                <a:gd name="adj1" fmla="val 36369"/>
                <a:gd name="adj2" fmla="val 35816"/>
                <a:gd name="adj3" fmla="val 43553"/>
              </a:avLst>
            </a:prstGeom>
            <a:solidFill>
              <a:srgbClr val="AAD6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16465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Raspberry Pi</a:t>
            </a:r>
          </a:p>
        </p:txBody>
      </p:sp>
      <p:sp>
        <p:nvSpPr>
          <p:cNvPr id="3" name="內容版面配置區 2"/>
          <p:cNvSpPr>
            <a:spLocks noGrp="1"/>
          </p:cNvSpPr>
          <p:nvPr>
            <p:ph idx="1"/>
          </p:nvPr>
        </p:nvSpPr>
        <p:spPr/>
        <p:txBody>
          <a:bodyPr/>
          <a:lstStyle/>
          <a:p>
            <a:r>
              <a:rPr lang="en-US" altLang="zh-TW" sz="2400" dirty="0"/>
              <a:t>Raspberry Pi set up:</a:t>
            </a:r>
          </a:p>
          <a:p>
            <a:pPr lvl="1"/>
            <a:r>
              <a:rPr lang="en-US" sz="2000" dirty="0"/>
              <a:t>Install OS: </a:t>
            </a:r>
            <a:r>
              <a:rPr lang="en-US" sz="2000" dirty="0">
                <a:hlinkClick r:id="rId3"/>
              </a:rPr>
              <a:t>Raspberry Pi downloads page</a:t>
            </a:r>
            <a:r>
              <a:rPr lang="zh-TW" altLang="en-US" sz="2000" dirty="0"/>
              <a:t> </a:t>
            </a:r>
            <a:r>
              <a:rPr lang="en-US" altLang="zh-TW" sz="2000" dirty="0"/>
              <a:t>(Bullseye 64-bit)</a:t>
            </a:r>
            <a:endParaRPr lang="en-US" sz="2000" dirty="0"/>
          </a:p>
          <a:p>
            <a:pPr lvl="1"/>
            <a:endParaRPr lang="en-US" sz="2000" dirty="0"/>
          </a:p>
          <a:p>
            <a:pPr lvl="1"/>
            <a:endParaRPr 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22</a:t>
            </a:fld>
            <a:endParaRPr lang="zh-TW" altLang="en-US"/>
          </a:p>
        </p:txBody>
      </p:sp>
      <p:sp>
        <p:nvSpPr>
          <p:cNvPr id="8" name="圓角矩形 7"/>
          <p:cNvSpPr/>
          <p:nvPr/>
        </p:nvSpPr>
        <p:spPr>
          <a:xfrm>
            <a:off x="393098" y="2708920"/>
            <a:ext cx="8410859" cy="3455789"/>
          </a:xfrm>
          <a:prstGeom prst="roundRect">
            <a:avLst>
              <a:gd name="adj" fmla="val 0"/>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5" name="圖片 4"/>
          <p:cNvPicPr>
            <a:picLocks noChangeAspect="1"/>
          </p:cNvPicPr>
          <p:nvPr/>
        </p:nvPicPr>
        <p:blipFill rotWithShape="1">
          <a:blip r:embed="rId4"/>
          <a:srcRect t="5587" r="46426"/>
          <a:stretch/>
        </p:blipFill>
        <p:spPr>
          <a:xfrm>
            <a:off x="478489" y="2888940"/>
            <a:ext cx="2088232" cy="2304795"/>
          </a:xfrm>
          <a:prstGeom prst="rect">
            <a:avLst/>
          </a:prstGeom>
        </p:spPr>
      </p:pic>
      <p:sp>
        <p:nvSpPr>
          <p:cNvPr id="11" name="矩形 10"/>
          <p:cNvSpPr/>
          <p:nvPr/>
        </p:nvSpPr>
        <p:spPr>
          <a:xfrm>
            <a:off x="533982" y="4201874"/>
            <a:ext cx="1116124" cy="6003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群組 18">
            <a:extLst>
              <a:ext uri="{FF2B5EF4-FFF2-40B4-BE49-F238E27FC236}">
                <a16:creationId xmlns:a16="http://schemas.microsoft.com/office/drawing/2014/main" id="{F53E7681-9EB6-46B6-B449-1D5F7648DFB7}"/>
              </a:ext>
            </a:extLst>
          </p:cNvPr>
          <p:cNvGrpSpPr/>
          <p:nvPr/>
        </p:nvGrpSpPr>
        <p:grpSpPr>
          <a:xfrm>
            <a:off x="2781465" y="3291729"/>
            <a:ext cx="2880544" cy="1902006"/>
            <a:chOff x="2650417" y="3205154"/>
            <a:chExt cx="2880544" cy="1902006"/>
          </a:xfrm>
        </p:grpSpPr>
        <p:pic>
          <p:nvPicPr>
            <p:cNvPr id="7" name="圖片 6"/>
            <p:cNvPicPr>
              <a:picLocks noChangeAspect="1"/>
            </p:cNvPicPr>
            <p:nvPr/>
          </p:nvPicPr>
          <p:blipFill>
            <a:blip r:embed="rId5"/>
            <a:stretch>
              <a:fillRect/>
            </a:stretch>
          </p:blipFill>
          <p:spPr>
            <a:xfrm>
              <a:off x="2650417" y="3205154"/>
              <a:ext cx="2880544" cy="1902006"/>
            </a:xfrm>
            <a:prstGeom prst="rect">
              <a:avLst/>
            </a:prstGeom>
          </p:spPr>
        </p:pic>
        <p:sp>
          <p:nvSpPr>
            <p:cNvPr id="13" name="矩形 12"/>
            <p:cNvSpPr/>
            <p:nvPr/>
          </p:nvSpPr>
          <p:spPr>
            <a:xfrm>
              <a:off x="2850004" y="3611442"/>
              <a:ext cx="2446264" cy="3600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矩形 13"/>
          <p:cNvSpPr/>
          <p:nvPr/>
        </p:nvSpPr>
        <p:spPr>
          <a:xfrm>
            <a:off x="457200" y="5306136"/>
            <a:ext cx="2109521" cy="686313"/>
          </a:xfrm>
          <a:prstGeom prst="rect">
            <a:avLst/>
          </a:prstGeom>
          <a:ln>
            <a:noFill/>
          </a:ln>
        </p:spPr>
        <p:style>
          <a:lnRef idx="2">
            <a:schemeClr val="accent4"/>
          </a:lnRef>
          <a:fillRef idx="1">
            <a:schemeClr val="lt1"/>
          </a:fillRef>
          <a:effectRef idx="0">
            <a:schemeClr val="accent4"/>
          </a:effectRef>
          <a:fontRef idx="minor">
            <a:schemeClr val="dk1"/>
          </a:fontRef>
        </p:style>
        <p:txBody>
          <a:bodyPr rtlCol="0" anchor="ctr"/>
          <a:lstStyle/>
          <a:p>
            <a:r>
              <a:rPr lang="en-US" altLang="zh-TW" sz="1400" b="1" dirty="0">
                <a:solidFill>
                  <a:schemeClr val="accent1">
                    <a:lumMod val="25000"/>
                  </a:schemeClr>
                </a:solidFill>
                <a:latin typeface="Times New Roman" panose="02020603050405020304" pitchFamily="18" charset="0"/>
                <a:cs typeface="Times New Roman" panose="02020603050405020304" pitchFamily="18" charset="0"/>
              </a:rPr>
              <a:t>Step 1</a:t>
            </a:r>
            <a:r>
              <a:rPr lang="en-US" altLang="zh-TW" sz="1400" dirty="0">
                <a:solidFill>
                  <a:schemeClr val="accent1">
                    <a:lumMod val="25000"/>
                  </a:schemeClr>
                </a:solidFill>
                <a:latin typeface="Times New Roman" panose="02020603050405020304" pitchFamily="18" charset="0"/>
                <a:cs typeface="Times New Roman" panose="02020603050405020304" pitchFamily="18" charset="0"/>
              </a:rPr>
              <a:t>:</a:t>
            </a:r>
            <a:r>
              <a:rPr lang="en-US" altLang="zh-TW" sz="1400" b="1" dirty="0">
                <a:solidFill>
                  <a:schemeClr val="accent1">
                    <a:lumMod val="25000"/>
                  </a:schemeClr>
                </a:solidFill>
                <a:latin typeface="Times New Roman" panose="02020603050405020304" pitchFamily="18" charset="0"/>
                <a:cs typeface="Times New Roman" panose="02020603050405020304" pitchFamily="18" charset="0"/>
              </a:rPr>
              <a:t> </a:t>
            </a:r>
            <a:r>
              <a:rPr lang="en-US" altLang="zh-TW" sz="1400" dirty="0">
                <a:solidFill>
                  <a:schemeClr val="accent1">
                    <a:lumMod val="25000"/>
                  </a:schemeClr>
                </a:solidFill>
                <a:latin typeface="Times New Roman" panose="02020603050405020304" pitchFamily="18" charset="0"/>
                <a:cs typeface="Times New Roman" panose="02020603050405020304" pitchFamily="18" charset="0"/>
              </a:rPr>
              <a:t>Select the Raspberry Pi Imager which matches your OS </a:t>
            </a:r>
            <a:endParaRPr lang="en-US" sz="1400" dirty="0">
              <a:solidFill>
                <a:schemeClr val="accent1">
                  <a:lumMod val="25000"/>
                </a:schemeClr>
              </a:solidFill>
              <a:latin typeface="Times New Roman" panose="02020603050405020304" pitchFamily="18" charset="0"/>
              <a:cs typeface="Times New Roman" panose="02020603050405020304" pitchFamily="18" charset="0"/>
            </a:endParaRPr>
          </a:p>
        </p:txBody>
      </p:sp>
      <p:sp>
        <p:nvSpPr>
          <p:cNvPr id="15" name="矩形 14"/>
          <p:cNvSpPr/>
          <p:nvPr/>
        </p:nvSpPr>
        <p:spPr>
          <a:xfrm>
            <a:off x="2698469" y="5306136"/>
            <a:ext cx="2963540" cy="686313"/>
          </a:xfrm>
          <a:prstGeom prst="rect">
            <a:avLst/>
          </a:prstGeom>
          <a:ln>
            <a:noFill/>
          </a:ln>
        </p:spPr>
        <p:style>
          <a:lnRef idx="2">
            <a:schemeClr val="accent4"/>
          </a:lnRef>
          <a:fillRef idx="1">
            <a:schemeClr val="lt1"/>
          </a:fillRef>
          <a:effectRef idx="0">
            <a:schemeClr val="accent4"/>
          </a:effectRef>
          <a:fontRef idx="minor">
            <a:schemeClr val="dk1"/>
          </a:fontRef>
        </p:style>
        <p:txBody>
          <a:bodyPr rtlCol="0" anchor="ctr"/>
          <a:lstStyle/>
          <a:p>
            <a:r>
              <a:rPr lang="en-US" altLang="zh-TW" sz="1400" b="1" dirty="0">
                <a:solidFill>
                  <a:schemeClr val="accent1">
                    <a:lumMod val="25000"/>
                  </a:schemeClr>
                </a:solidFill>
                <a:latin typeface="Times New Roman" panose="02020603050405020304" pitchFamily="18" charset="0"/>
                <a:cs typeface="Times New Roman" panose="02020603050405020304" pitchFamily="18" charset="0"/>
              </a:rPr>
              <a:t>Step 2</a:t>
            </a:r>
            <a:r>
              <a:rPr lang="en-US" altLang="zh-TW" sz="1400" dirty="0">
                <a:solidFill>
                  <a:schemeClr val="accent1">
                    <a:lumMod val="25000"/>
                  </a:schemeClr>
                </a:solidFill>
                <a:latin typeface="Times New Roman" panose="02020603050405020304" pitchFamily="18" charset="0"/>
                <a:cs typeface="Times New Roman" panose="02020603050405020304" pitchFamily="18" charset="0"/>
              </a:rPr>
              <a:t>: Launch Raspberry Pi Imager and choose your settings </a:t>
            </a:r>
            <a:endParaRPr lang="en-US" sz="1400" dirty="0">
              <a:solidFill>
                <a:schemeClr val="accent1">
                  <a:lumMod val="25000"/>
                </a:schemeClr>
              </a:solidFill>
              <a:latin typeface="Times New Roman" panose="02020603050405020304" pitchFamily="18" charset="0"/>
              <a:cs typeface="Times New Roman" panose="02020603050405020304" pitchFamily="18" charset="0"/>
            </a:endParaRPr>
          </a:p>
        </p:txBody>
      </p:sp>
      <p:sp>
        <p:nvSpPr>
          <p:cNvPr id="16" name="矩形 15"/>
          <p:cNvSpPr/>
          <p:nvPr/>
        </p:nvSpPr>
        <p:spPr>
          <a:xfrm>
            <a:off x="5876753" y="5306136"/>
            <a:ext cx="2874149" cy="686313"/>
          </a:xfrm>
          <a:prstGeom prst="rect">
            <a:avLst/>
          </a:prstGeom>
          <a:ln>
            <a:noFill/>
          </a:ln>
        </p:spPr>
        <p:style>
          <a:lnRef idx="2">
            <a:schemeClr val="accent4"/>
          </a:lnRef>
          <a:fillRef idx="1">
            <a:schemeClr val="lt1"/>
          </a:fillRef>
          <a:effectRef idx="0">
            <a:schemeClr val="accent4"/>
          </a:effectRef>
          <a:fontRef idx="minor">
            <a:schemeClr val="dk1"/>
          </a:fontRef>
        </p:style>
        <p:txBody>
          <a:bodyPr rtlCol="0" anchor="ctr"/>
          <a:lstStyle/>
          <a:p>
            <a:r>
              <a:rPr lang="en-US" altLang="zh-TW" sz="1400" b="1" dirty="0">
                <a:solidFill>
                  <a:schemeClr val="accent1">
                    <a:lumMod val="25000"/>
                  </a:schemeClr>
                </a:solidFill>
                <a:latin typeface="Times New Roman" panose="02020603050405020304" pitchFamily="18" charset="0"/>
                <a:cs typeface="Times New Roman" panose="02020603050405020304" pitchFamily="18" charset="0"/>
              </a:rPr>
              <a:t>Step 3</a:t>
            </a:r>
            <a:r>
              <a:rPr lang="en-US" altLang="zh-TW" sz="1400" dirty="0">
                <a:solidFill>
                  <a:schemeClr val="accent1">
                    <a:lumMod val="25000"/>
                  </a:schemeClr>
                </a:solidFill>
                <a:latin typeface="Times New Roman" panose="02020603050405020304" pitchFamily="18" charset="0"/>
                <a:cs typeface="Times New Roman" panose="02020603050405020304" pitchFamily="18" charset="0"/>
              </a:rPr>
              <a:t>: Press “</a:t>
            </a:r>
            <a:r>
              <a:rPr lang="en-US" sz="1400" dirty="0">
                <a:solidFill>
                  <a:srgbClr val="C31C4A"/>
                </a:solidFill>
                <a:latin typeface="Times New Roman" panose="02020603050405020304" pitchFamily="18" charset="0"/>
                <a:cs typeface="Times New Roman" panose="02020603050405020304" pitchFamily="18" charset="0"/>
              </a:rPr>
              <a:t>WRITE</a:t>
            </a:r>
            <a:r>
              <a:rPr lang="en-US" sz="1400" dirty="0">
                <a:solidFill>
                  <a:schemeClr val="accent1">
                    <a:lumMod val="25000"/>
                  </a:schemeClr>
                </a:solidFill>
                <a:latin typeface="Times New Roman" panose="02020603050405020304" pitchFamily="18" charset="0"/>
                <a:cs typeface="Times New Roman" panose="02020603050405020304" pitchFamily="18" charset="0"/>
              </a:rPr>
              <a:t>” to write image to the SD cards </a:t>
            </a:r>
          </a:p>
        </p:txBody>
      </p:sp>
      <p:grpSp>
        <p:nvGrpSpPr>
          <p:cNvPr id="20" name="群組 19">
            <a:extLst>
              <a:ext uri="{FF2B5EF4-FFF2-40B4-BE49-F238E27FC236}">
                <a16:creationId xmlns:a16="http://schemas.microsoft.com/office/drawing/2014/main" id="{81EEF849-E806-4212-B064-056E6EF3DFF4}"/>
              </a:ext>
            </a:extLst>
          </p:cNvPr>
          <p:cNvGrpSpPr/>
          <p:nvPr/>
        </p:nvGrpSpPr>
        <p:grpSpPr>
          <a:xfrm>
            <a:off x="5876753" y="3297419"/>
            <a:ext cx="2874149" cy="1900579"/>
            <a:chOff x="5792043" y="3205154"/>
            <a:chExt cx="2874149" cy="1900579"/>
          </a:xfrm>
        </p:grpSpPr>
        <p:grpSp>
          <p:nvGrpSpPr>
            <p:cNvPr id="24" name="群組 23"/>
            <p:cNvGrpSpPr/>
            <p:nvPr/>
          </p:nvGrpSpPr>
          <p:grpSpPr>
            <a:xfrm>
              <a:off x="5792043" y="3205154"/>
              <a:ext cx="2874149" cy="1900579"/>
              <a:chOff x="5792043" y="3598619"/>
              <a:chExt cx="2874149" cy="1900579"/>
            </a:xfrm>
          </p:grpSpPr>
          <p:pic>
            <p:nvPicPr>
              <p:cNvPr id="6" name="圖片 5"/>
              <p:cNvPicPr>
                <a:picLocks noChangeAspect="1"/>
              </p:cNvPicPr>
              <p:nvPr/>
            </p:nvPicPr>
            <p:blipFill>
              <a:blip r:embed="rId6"/>
              <a:stretch>
                <a:fillRect/>
              </a:stretch>
            </p:blipFill>
            <p:spPr>
              <a:xfrm>
                <a:off x="5792043" y="3598619"/>
                <a:ext cx="2874149" cy="1900579"/>
              </a:xfrm>
              <a:prstGeom prst="rect">
                <a:avLst/>
              </a:prstGeom>
            </p:spPr>
          </p:pic>
          <p:grpSp>
            <p:nvGrpSpPr>
              <p:cNvPr id="22" name="群組 21"/>
              <p:cNvGrpSpPr/>
              <p:nvPr/>
            </p:nvGrpSpPr>
            <p:grpSpPr>
              <a:xfrm>
                <a:off x="7707098" y="4825801"/>
                <a:ext cx="755791" cy="144000"/>
                <a:chOff x="7707098" y="4825801"/>
                <a:chExt cx="755791" cy="144000"/>
              </a:xfrm>
            </p:grpSpPr>
            <p:sp>
              <p:nvSpPr>
                <p:cNvPr id="21" name="矩形 20"/>
                <p:cNvSpPr/>
                <p:nvPr/>
              </p:nvSpPr>
              <p:spPr>
                <a:xfrm>
                  <a:off x="7707098" y="4825801"/>
                  <a:ext cx="755791"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圖片 17"/>
                <p:cNvPicPr>
                  <a:picLocks noChangeAspect="1"/>
                </p:cNvPicPr>
                <p:nvPr/>
              </p:nvPicPr>
              <p:blipFill rotWithShape="1">
                <a:blip r:embed="rId7"/>
                <a:srcRect r="2300" b="35315"/>
                <a:stretch/>
              </p:blipFill>
              <p:spPr>
                <a:xfrm>
                  <a:off x="7784587" y="4837461"/>
                  <a:ext cx="594606" cy="88377"/>
                </a:xfrm>
                <a:prstGeom prst="rect">
                  <a:avLst/>
                </a:prstGeom>
              </p:spPr>
            </p:pic>
          </p:grpSp>
        </p:grpSp>
        <p:sp>
          <p:nvSpPr>
            <p:cNvPr id="17" name="矩形 16"/>
            <p:cNvSpPr/>
            <p:nvPr/>
          </p:nvSpPr>
          <p:spPr>
            <a:xfrm>
              <a:off x="7707098" y="4432336"/>
              <a:ext cx="755791" cy="144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向左箭號 8"/>
          <p:cNvSpPr/>
          <p:nvPr/>
        </p:nvSpPr>
        <p:spPr>
          <a:xfrm rot="10800000">
            <a:off x="2447765" y="5470984"/>
            <a:ext cx="152285" cy="356615"/>
          </a:xfrm>
          <a:prstGeom prst="leftArrow">
            <a:avLst>
              <a:gd name="adj1" fmla="val 50000"/>
              <a:gd name="adj2" fmla="val 100000"/>
            </a:avLst>
          </a:prstGeom>
          <a:solidFill>
            <a:srgbClr val="6AC0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向左箭號 8">
            <a:extLst>
              <a:ext uri="{FF2B5EF4-FFF2-40B4-BE49-F238E27FC236}">
                <a16:creationId xmlns:a16="http://schemas.microsoft.com/office/drawing/2014/main" id="{9E370980-4A7C-4AA8-B076-CA00C82E1775}"/>
              </a:ext>
            </a:extLst>
          </p:cNvPr>
          <p:cNvSpPr/>
          <p:nvPr/>
        </p:nvSpPr>
        <p:spPr>
          <a:xfrm rot="10800000">
            <a:off x="5616117" y="5470984"/>
            <a:ext cx="152285" cy="356615"/>
          </a:xfrm>
          <a:prstGeom prst="leftArrow">
            <a:avLst>
              <a:gd name="adj1" fmla="val 50000"/>
              <a:gd name="adj2" fmla="val 100000"/>
            </a:avLst>
          </a:prstGeom>
          <a:solidFill>
            <a:srgbClr val="6AC0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0762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內容版面配置區 2">
            <a:extLst>
              <a:ext uri="{FF2B5EF4-FFF2-40B4-BE49-F238E27FC236}">
                <a16:creationId xmlns:a16="http://schemas.microsoft.com/office/drawing/2014/main" id="{EED8F9A9-7B35-435B-9E87-19963C56559F}"/>
              </a:ext>
            </a:extLst>
          </p:cNvPr>
          <p:cNvSpPr>
            <a:spLocks noGrp="1"/>
          </p:cNvSpPr>
          <p:nvPr>
            <p:ph idx="1"/>
          </p:nvPr>
        </p:nvSpPr>
        <p:spPr>
          <a:xfrm>
            <a:off x="457200" y="1600200"/>
            <a:ext cx="8229600" cy="4525963"/>
          </a:xfrm>
        </p:spPr>
        <p:txBody>
          <a:bodyPr/>
          <a:lstStyle/>
          <a:p>
            <a:r>
              <a:rPr lang="en-US" altLang="zh-TW" sz="2400" dirty="0"/>
              <a:t>Raspberry Pi set up:</a:t>
            </a:r>
            <a:endParaRPr lang="en-US" dirty="0"/>
          </a:p>
          <a:p>
            <a:pPr lvl="1"/>
            <a:endParaRPr lang="en-US" dirty="0"/>
          </a:p>
        </p:txBody>
      </p:sp>
      <p:sp>
        <p:nvSpPr>
          <p:cNvPr id="33" name="矩形: 圓角 32">
            <a:extLst>
              <a:ext uri="{FF2B5EF4-FFF2-40B4-BE49-F238E27FC236}">
                <a16:creationId xmlns:a16="http://schemas.microsoft.com/office/drawing/2014/main" id="{D8609352-19D3-4B28-A4BE-09CD0EDFCA25}"/>
              </a:ext>
            </a:extLst>
          </p:cNvPr>
          <p:cNvSpPr/>
          <p:nvPr/>
        </p:nvSpPr>
        <p:spPr>
          <a:xfrm>
            <a:off x="863588" y="2312876"/>
            <a:ext cx="7450895" cy="3893823"/>
          </a:xfrm>
          <a:prstGeom prst="roundRect">
            <a:avLst>
              <a:gd name="adj" fmla="val 29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Raspberry Pi</a:t>
            </a:r>
            <a:endParaRPr 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23</a:t>
            </a:fld>
            <a:endParaRPr lang="zh-TW" altLang="en-US"/>
          </a:p>
        </p:txBody>
      </p:sp>
      <p:grpSp>
        <p:nvGrpSpPr>
          <p:cNvPr id="12" name="群組 11">
            <a:extLst>
              <a:ext uri="{FF2B5EF4-FFF2-40B4-BE49-F238E27FC236}">
                <a16:creationId xmlns:a16="http://schemas.microsoft.com/office/drawing/2014/main" id="{D1469363-742B-44CE-9B23-9016C3F0B83F}"/>
              </a:ext>
            </a:extLst>
          </p:cNvPr>
          <p:cNvGrpSpPr/>
          <p:nvPr/>
        </p:nvGrpSpPr>
        <p:grpSpPr>
          <a:xfrm>
            <a:off x="6623506" y="2833052"/>
            <a:ext cx="1044116" cy="1134929"/>
            <a:chOff x="6540676" y="3231240"/>
            <a:chExt cx="1044116" cy="1134929"/>
          </a:xfrm>
        </p:grpSpPr>
        <p:sp>
          <p:nvSpPr>
            <p:cNvPr id="50" name="文字方塊 49">
              <a:extLst>
                <a:ext uri="{FF2B5EF4-FFF2-40B4-BE49-F238E27FC236}">
                  <a16:creationId xmlns:a16="http://schemas.microsoft.com/office/drawing/2014/main" id="{D20B7D54-33AD-4AF8-839F-B6734C3B3A4B}"/>
                </a:ext>
              </a:extLst>
            </p:cNvPr>
            <p:cNvSpPr txBox="1"/>
            <p:nvPr/>
          </p:nvSpPr>
          <p:spPr>
            <a:xfrm>
              <a:off x="6540676" y="3996837"/>
              <a:ext cx="1044116" cy="369332"/>
            </a:xfrm>
            <a:prstGeom prst="rect">
              <a:avLst/>
            </a:prstGeom>
            <a:noFill/>
          </p:spPr>
          <p:txBody>
            <a:bodyPr wrap="square" rtlCol="0">
              <a:spAutoFit/>
            </a:bodyPr>
            <a:lstStyle/>
            <a:p>
              <a:r>
                <a:rPr lang="en-US" altLang="zh-TW" b="1" dirty="0">
                  <a:solidFill>
                    <a:srgbClr val="565959"/>
                  </a:solidFill>
                  <a:latin typeface="Calibri" panose="020F0502020204030204" pitchFamily="34" charset="0"/>
                  <a:cs typeface="Calibri" panose="020F0502020204030204" pitchFamily="34" charset="0"/>
                </a:rPr>
                <a:t>Webcam</a:t>
              </a:r>
              <a:endParaRPr lang="zh-TW" altLang="en-US" b="1" dirty="0">
                <a:solidFill>
                  <a:srgbClr val="565959"/>
                </a:solidFill>
                <a:latin typeface="Calibri" panose="020F0502020204030204" pitchFamily="34" charset="0"/>
                <a:cs typeface="Calibri" panose="020F0502020204030204" pitchFamily="34" charset="0"/>
              </a:endParaRPr>
            </a:p>
          </p:txBody>
        </p:sp>
        <p:pic>
          <p:nvPicPr>
            <p:cNvPr id="26" name="Picture 2" descr="Webcam free icon">
              <a:extLst>
                <a:ext uri="{FF2B5EF4-FFF2-40B4-BE49-F238E27FC236}">
                  <a16:creationId xmlns:a16="http://schemas.microsoft.com/office/drawing/2014/main" id="{A5E2E827-2873-4F1B-92C5-4C4607CE5F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7959" y="3231240"/>
              <a:ext cx="593748" cy="593748"/>
            </a:xfrm>
            <a:prstGeom prst="rect">
              <a:avLst/>
            </a:prstGeom>
            <a:extLst>
              <a:ext uri="{909E8E84-426E-40DD-AFC4-6F175D3DCCD1}">
                <a14:hiddenFill xmlns:a14="http://schemas.microsoft.com/office/drawing/2010/main">
                  <a:solidFill>
                    <a:srgbClr val="FFFFFF"/>
                  </a:solidFill>
                </a14:hiddenFill>
              </a:ext>
            </a:extLst>
          </p:spPr>
        </p:pic>
      </p:grpSp>
      <p:sp>
        <p:nvSpPr>
          <p:cNvPr id="59" name="文字方塊 58">
            <a:extLst>
              <a:ext uri="{FF2B5EF4-FFF2-40B4-BE49-F238E27FC236}">
                <a16:creationId xmlns:a16="http://schemas.microsoft.com/office/drawing/2014/main" id="{07DC01F2-3D97-48BB-97AF-ECB62F2E5B7A}"/>
              </a:ext>
            </a:extLst>
          </p:cNvPr>
          <p:cNvSpPr txBox="1"/>
          <p:nvPr/>
        </p:nvSpPr>
        <p:spPr>
          <a:xfrm>
            <a:off x="3740091" y="5157086"/>
            <a:ext cx="1423508" cy="369332"/>
          </a:xfrm>
          <a:prstGeom prst="rect">
            <a:avLst/>
          </a:prstGeom>
          <a:noFill/>
        </p:spPr>
        <p:txBody>
          <a:bodyPr wrap="square" rtlCol="0">
            <a:spAutoFit/>
          </a:bodyPr>
          <a:lstStyle/>
          <a:p>
            <a:r>
              <a:rPr lang="en-US" altLang="zh-TW" b="1" dirty="0">
                <a:solidFill>
                  <a:srgbClr val="F20062"/>
                </a:solidFill>
                <a:latin typeface="Calibri" panose="020F0502020204030204" pitchFamily="34" charset="0"/>
                <a:cs typeface="Calibri" panose="020F0502020204030204" pitchFamily="34" charset="0"/>
              </a:rPr>
              <a:t>Raspberry Pi</a:t>
            </a:r>
            <a:endParaRPr lang="zh-TW" altLang="en-US" b="1" dirty="0">
              <a:solidFill>
                <a:srgbClr val="F20062"/>
              </a:solidFill>
              <a:latin typeface="Calibri" panose="020F0502020204030204" pitchFamily="34" charset="0"/>
              <a:cs typeface="Calibri" panose="020F0502020204030204" pitchFamily="34" charset="0"/>
            </a:endParaRPr>
          </a:p>
        </p:txBody>
      </p:sp>
      <p:grpSp>
        <p:nvGrpSpPr>
          <p:cNvPr id="11" name="群組 10">
            <a:extLst>
              <a:ext uri="{FF2B5EF4-FFF2-40B4-BE49-F238E27FC236}">
                <a16:creationId xmlns:a16="http://schemas.microsoft.com/office/drawing/2014/main" id="{9E8037E1-1656-410B-820F-EB00A3C6E5D1}"/>
              </a:ext>
            </a:extLst>
          </p:cNvPr>
          <p:cNvGrpSpPr/>
          <p:nvPr/>
        </p:nvGrpSpPr>
        <p:grpSpPr>
          <a:xfrm>
            <a:off x="5886153" y="4807587"/>
            <a:ext cx="2370880" cy="1176051"/>
            <a:chOff x="5788093" y="4798636"/>
            <a:chExt cx="2370880" cy="1176051"/>
          </a:xfrm>
        </p:grpSpPr>
        <p:pic>
          <p:nvPicPr>
            <p:cNvPr id="28" name="Picture 2" descr="Personal computer">
              <a:extLst>
                <a:ext uri="{FF2B5EF4-FFF2-40B4-BE49-F238E27FC236}">
                  <a16:creationId xmlns:a16="http://schemas.microsoft.com/office/drawing/2014/main" id="{078BBA9A-7A57-4B2D-9141-386A083499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2061"/>
            <a:stretch/>
          </p:blipFill>
          <p:spPr bwMode="auto">
            <a:xfrm>
              <a:off x="5788093" y="4798636"/>
              <a:ext cx="2370880" cy="899485"/>
            </a:xfrm>
            <a:prstGeom prst="rect">
              <a:avLst/>
            </a:prstGeom>
            <a:noFill/>
            <a:extLst>
              <a:ext uri="{909E8E84-426E-40DD-AFC4-6F175D3DCCD1}">
                <a14:hiddenFill xmlns:a14="http://schemas.microsoft.com/office/drawing/2010/main">
                  <a:solidFill>
                    <a:srgbClr val="FFFFFF"/>
                  </a:solidFill>
                </a14:hiddenFill>
              </a:ext>
            </a:extLst>
          </p:spPr>
        </p:pic>
        <p:sp>
          <p:nvSpPr>
            <p:cNvPr id="60" name="文字方塊 59">
              <a:extLst>
                <a:ext uri="{FF2B5EF4-FFF2-40B4-BE49-F238E27FC236}">
                  <a16:creationId xmlns:a16="http://schemas.microsoft.com/office/drawing/2014/main" id="{8B06DBBC-D0D8-49E4-A3BD-AF117CC3953A}"/>
                </a:ext>
              </a:extLst>
            </p:cNvPr>
            <p:cNvSpPr txBox="1"/>
            <p:nvPr/>
          </p:nvSpPr>
          <p:spPr>
            <a:xfrm>
              <a:off x="5925377" y="5605355"/>
              <a:ext cx="2124235" cy="369332"/>
            </a:xfrm>
            <a:prstGeom prst="rect">
              <a:avLst/>
            </a:prstGeom>
            <a:noFill/>
          </p:spPr>
          <p:txBody>
            <a:bodyPr wrap="square" rtlCol="0">
              <a:spAutoFit/>
            </a:bodyPr>
            <a:lstStyle/>
            <a:p>
              <a:pPr algn="ctr"/>
              <a:r>
                <a:rPr lang="en-US" altLang="zh-TW" b="1" dirty="0">
                  <a:solidFill>
                    <a:srgbClr val="515252"/>
                  </a:solidFill>
                  <a:latin typeface="Calibri" panose="020F0502020204030204" pitchFamily="34" charset="0"/>
                  <a:cs typeface="Calibri" panose="020F0502020204030204" pitchFamily="34" charset="0"/>
                </a:rPr>
                <a:t>Keyboard &amp; Mouse</a:t>
              </a:r>
              <a:endParaRPr lang="zh-TW" altLang="en-US" b="1" dirty="0">
                <a:solidFill>
                  <a:srgbClr val="515252"/>
                </a:solidFill>
                <a:latin typeface="Calibri" panose="020F0502020204030204" pitchFamily="34" charset="0"/>
                <a:cs typeface="Calibri" panose="020F0502020204030204" pitchFamily="34" charset="0"/>
              </a:endParaRPr>
            </a:p>
          </p:txBody>
        </p:sp>
      </p:grpSp>
      <p:grpSp>
        <p:nvGrpSpPr>
          <p:cNvPr id="9" name="群組 8">
            <a:extLst>
              <a:ext uri="{FF2B5EF4-FFF2-40B4-BE49-F238E27FC236}">
                <a16:creationId xmlns:a16="http://schemas.microsoft.com/office/drawing/2014/main" id="{EC0A9D2D-353C-4197-8100-785CE04AFD3A}"/>
              </a:ext>
            </a:extLst>
          </p:cNvPr>
          <p:cNvGrpSpPr/>
          <p:nvPr/>
        </p:nvGrpSpPr>
        <p:grpSpPr>
          <a:xfrm>
            <a:off x="1124919" y="2464413"/>
            <a:ext cx="1832913" cy="1622210"/>
            <a:chOff x="1246708" y="2558505"/>
            <a:chExt cx="1832913" cy="1622210"/>
          </a:xfrm>
        </p:grpSpPr>
        <p:pic>
          <p:nvPicPr>
            <p:cNvPr id="29" name="Picture 2" descr="USB-C 5.1V 3A電源供應器(樹莓派基金會原廠) – 機器人王國商城">
              <a:extLst>
                <a:ext uri="{FF2B5EF4-FFF2-40B4-BE49-F238E27FC236}">
                  <a16:creationId xmlns:a16="http://schemas.microsoft.com/office/drawing/2014/main" id="{D1B37A61-EDC4-484E-802E-72B6AAF419C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4140" t="14417" r="9000" b="14567"/>
            <a:stretch/>
          </p:blipFill>
          <p:spPr bwMode="auto">
            <a:xfrm>
              <a:off x="1246708" y="2558505"/>
              <a:ext cx="1832913" cy="1270156"/>
            </a:xfrm>
            <a:prstGeom prst="rect">
              <a:avLst/>
            </a:prstGeom>
            <a:noFill/>
            <a:extLst>
              <a:ext uri="{909E8E84-426E-40DD-AFC4-6F175D3DCCD1}">
                <a14:hiddenFill xmlns:a14="http://schemas.microsoft.com/office/drawing/2010/main">
                  <a:solidFill>
                    <a:srgbClr val="FFFFFF"/>
                  </a:solidFill>
                </a14:hiddenFill>
              </a:ext>
            </a:extLst>
          </p:spPr>
        </p:pic>
        <p:sp>
          <p:nvSpPr>
            <p:cNvPr id="32" name="文字方塊 31">
              <a:extLst>
                <a:ext uri="{FF2B5EF4-FFF2-40B4-BE49-F238E27FC236}">
                  <a16:creationId xmlns:a16="http://schemas.microsoft.com/office/drawing/2014/main" id="{0CE9FD1D-888F-4E31-8C73-783508D970FD}"/>
                </a:ext>
              </a:extLst>
            </p:cNvPr>
            <p:cNvSpPr txBox="1"/>
            <p:nvPr/>
          </p:nvSpPr>
          <p:spPr>
            <a:xfrm>
              <a:off x="1729471" y="3811383"/>
              <a:ext cx="824230" cy="369332"/>
            </a:xfrm>
            <a:prstGeom prst="rect">
              <a:avLst/>
            </a:prstGeom>
            <a:noFill/>
          </p:spPr>
          <p:txBody>
            <a:bodyPr wrap="square" rtlCol="0">
              <a:spAutoFit/>
            </a:bodyPr>
            <a:lstStyle/>
            <a:p>
              <a:r>
                <a:rPr lang="en-US" altLang="zh-TW" b="1" dirty="0">
                  <a:solidFill>
                    <a:srgbClr val="D52941"/>
                  </a:solidFill>
                  <a:latin typeface="Calibri" panose="020F0502020204030204" pitchFamily="34" charset="0"/>
                  <a:cs typeface="Calibri" panose="020F0502020204030204" pitchFamily="34" charset="0"/>
                </a:rPr>
                <a:t>Power</a:t>
              </a:r>
              <a:endParaRPr lang="zh-TW" altLang="en-US" b="1" dirty="0">
                <a:solidFill>
                  <a:srgbClr val="D52941"/>
                </a:solidFill>
                <a:latin typeface="Calibri" panose="020F0502020204030204" pitchFamily="34" charset="0"/>
                <a:cs typeface="Calibri" panose="020F0502020204030204" pitchFamily="34" charset="0"/>
              </a:endParaRPr>
            </a:p>
          </p:txBody>
        </p:sp>
      </p:grpSp>
      <p:pic>
        <p:nvPicPr>
          <p:cNvPr id="44" name="Picture 2" descr="Raspberry Pi 4">
            <a:extLst>
              <a:ext uri="{FF2B5EF4-FFF2-40B4-BE49-F238E27FC236}">
                <a16:creationId xmlns:a16="http://schemas.microsoft.com/office/drawing/2014/main" id="{EF44E0F7-107D-45CE-A5BE-E57F167D9C0B}"/>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2338" b="89935" l="13196" r="87835">
                        <a14:foregroundMark x1="14433" y1="14286" x2="76289" y2="18182"/>
                        <a14:foregroundMark x1="76289" y1="18182" x2="77526" y2="26299"/>
                        <a14:foregroundMark x1="15464" y1="37013" x2="13402" y2="73377"/>
                        <a14:foregroundMark x1="19588" y1="61364" x2="24330" y2="89935"/>
                        <a14:foregroundMark x1="15258" y1="81169" x2="23093" y2="86688"/>
                        <a14:foregroundMark x1="26186" y1="83117" x2="37113" y2="82792"/>
                        <a14:foregroundMark x1="31753" y1="75000" x2="45979" y2="81494"/>
                        <a14:foregroundMark x1="45979" y1="81494" x2="46392" y2="82468"/>
                        <a14:foregroundMark x1="42062" y1="81818" x2="43918" y2="86688"/>
                        <a14:foregroundMark x1="50928" y1="61688" x2="50309" y2="78247"/>
                        <a14:foregroundMark x1="36289" y1="35390" x2="21237" y2="33117"/>
                        <a14:foregroundMark x1="21237" y1="33117" x2="34845" y2="19481"/>
                        <a14:foregroundMark x1="34845" y1="19481" x2="34021" y2="33442"/>
                        <a14:foregroundMark x1="21443" y1="22078" x2="23711" y2="25974"/>
                        <a14:foregroundMark x1="34639" y1="32792" x2="42680" y2="59091"/>
                        <a14:foregroundMark x1="33402" y1="30844" x2="39588" y2="58442"/>
                        <a14:foregroundMark x1="39588" y1="58442" x2="40619" y2="59416"/>
                        <a14:foregroundMark x1="33608" y1="29221" x2="39381" y2="60390"/>
                        <a14:foregroundMark x1="31134" y1="36688" x2="33402" y2="57143"/>
                        <a14:foregroundMark x1="68866" y1="12338" x2="83918" y2="12338"/>
                        <a14:foregroundMark x1="79175" y1="15909" x2="84124" y2="40584"/>
                        <a14:foregroundMark x1="84124" y1="40584" x2="84124" y2="41558"/>
                        <a14:foregroundMark x1="85773" y1="15909" x2="83505" y2="33766"/>
                        <a14:foregroundMark x1="81237" y1="41883" x2="82474" y2="64935"/>
                        <a14:foregroundMark x1="82474" y1="64935" x2="82474" y2="64935"/>
                        <a14:foregroundMark x1="86392" y1="40584" x2="86804" y2="52597"/>
                        <a14:foregroundMark x1="86392" y1="55519" x2="87216" y2="59091"/>
                        <a14:foregroundMark x1="86186" y1="67532" x2="88041" y2="74026"/>
                        <a14:foregroundMark x1="66186" y1="80844" x2="64536" y2="75649"/>
                        <a14:foregroundMark x1="57526" y1="87662" x2="57938" y2="87662"/>
                        <a14:foregroundMark x1="57732" y1="85714" x2="57732" y2="85714"/>
                        <a14:foregroundMark x1="58763" y1="84091" x2="58763" y2="88312"/>
                        <a14:foregroundMark x1="57526" y1="82143" x2="57526" y2="89935"/>
                      </a14:backgroundRemoval>
                    </a14:imgEffect>
                  </a14:imgLayer>
                </a14:imgProps>
              </a:ext>
              <a:ext uri="{28A0092B-C50C-407E-A947-70E740481C1C}">
                <a14:useLocalDpi xmlns:a14="http://schemas.microsoft.com/office/drawing/2010/main" val="0"/>
              </a:ext>
            </a:extLst>
          </a:blip>
          <a:srcRect l="11013" t="9211" r="11029" b="7672"/>
          <a:stretch/>
        </p:blipFill>
        <p:spPr bwMode="auto">
          <a:xfrm>
            <a:off x="3326191" y="3500893"/>
            <a:ext cx="2403036" cy="162295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群組 9">
            <a:extLst>
              <a:ext uri="{FF2B5EF4-FFF2-40B4-BE49-F238E27FC236}">
                <a16:creationId xmlns:a16="http://schemas.microsoft.com/office/drawing/2014/main" id="{0C40EC04-358F-4851-ACD6-073D2EED1686}"/>
              </a:ext>
            </a:extLst>
          </p:cNvPr>
          <p:cNvGrpSpPr/>
          <p:nvPr/>
        </p:nvGrpSpPr>
        <p:grpSpPr>
          <a:xfrm>
            <a:off x="1315893" y="4412398"/>
            <a:ext cx="1302850" cy="1644894"/>
            <a:chOff x="1285843" y="4314162"/>
            <a:chExt cx="1302850" cy="1644894"/>
          </a:xfrm>
        </p:grpSpPr>
        <p:sp>
          <p:nvSpPr>
            <p:cNvPr id="61" name="文字方塊 60">
              <a:extLst>
                <a:ext uri="{FF2B5EF4-FFF2-40B4-BE49-F238E27FC236}">
                  <a16:creationId xmlns:a16="http://schemas.microsoft.com/office/drawing/2014/main" id="{D96F910E-BCA0-43BD-AC50-CA355F6FE29A}"/>
                </a:ext>
              </a:extLst>
            </p:cNvPr>
            <p:cNvSpPr txBox="1"/>
            <p:nvPr/>
          </p:nvSpPr>
          <p:spPr>
            <a:xfrm>
              <a:off x="1456212" y="5589724"/>
              <a:ext cx="1044116" cy="369332"/>
            </a:xfrm>
            <a:prstGeom prst="rect">
              <a:avLst/>
            </a:prstGeom>
            <a:noFill/>
          </p:spPr>
          <p:txBody>
            <a:bodyPr wrap="square" rtlCol="0">
              <a:spAutoFit/>
            </a:bodyPr>
            <a:lstStyle/>
            <a:p>
              <a:pPr algn="ctr"/>
              <a:r>
                <a:rPr lang="en-US" altLang="zh-TW" b="1" dirty="0">
                  <a:solidFill>
                    <a:srgbClr val="424247"/>
                  </a:solidFill>
                  <a:latin typeface="Calibri" panose="020F0502020204030204" pitchFamily="34" charset="0"/>
                  <a:cs typeface="Calibri" panose="020F0502020204030204" pitchFamily="34" charset="0"/>
                </a:rPr>
                <a:t>Monitor</a:t>
              </a:r>
              <a:endParaRPr lang="zh-TW" altLang="en-US" b="1" dirty="0">
                <a:solidFill>
                  <a:srgbClr val="424247"/>
                </a:solidFill>
                <a:latin typeface="Calibri" panose="020F0502020204030204" pitchFamily="34" charset="0"/>
                <a:cs typeface="Calibri" panose="020F0502020204030204" pitchFamily="34" charset="0"/>
              </a:endParaRPr>
            </a:p>
          </p:txBody>
        </p:sp>
        <p:pic>
          <p:nvPicPr>
            <p:cNvPr id="27" name="Picture 4" descr="Monitor free icon">
              <a:extLst>
                <a:ext uri="{FF2B5EF4-FFF2-40B4-BE49-F238E27FC236}">
                  <a16:creationId xmlns:a16="http://schemas.microsoft.com/office/drawing/2014/main" id="{91F63265-36CD-4F89-B453-3545F771200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85843" y="4314162"/>
              <a:ext cx="1302850" cy="130284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直線單箭頭接點 34">
            <a:extLst>
              <a:ext uri="{FF2B5EF4-FFF2-40B4-BE49-F238E27FC236}">
                <a16:creationId xmlns:a16="http://schemas.microsoft.com/office/drawing/2014/main" id="{D29F9B50-013E-4164-9555-4BA9D5471032}"/>
              </a:ext>
            </a:extLst>
          </p:cNvPr>
          <p:cNvCxnSpPr>
            <a:cxnSpLocks/>
            <a:stCxn id="61" idx="3"/>
          </p:cNvCxnSpPr>
          <p:nvPr/>
        </p:nvCxnSpPr>
        <p:spPr>
          <a:xfrm flipV="1">
            <a:off x="2530378" y="4984693"/>
            <a:ext cx="1783420" cy="887933"/>
          </a:xfrm>
          <a:prstGeom prst="straightConnector1">
            <a:avLst/>
          </a:prstGeom>
          <a:ln w="38100" cap="rnd">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53A4B7AB-4971-4BDF-AAC4-9394A6675F98}"/>
              </a:ext>
            </a:extLst>
          </p:cNvPr>
          <p:cNvCxnSpPr>
            <a:cxnSpLocks/>
            <a:stCxn id="32" idx="3"/>
          </p:cNvCxnSpPr>
          <p:nvPr/>
        </p:nvCxnSpPr>
        <p:spPr>
          <a:xfrm>
            <a:off x="2431912" y="3901957"/>
            <a:ext cx="1204087" cy="983419"/>
          </a:xfrm>
          <a:prstGeom prst="straightConnector1">
            <a:avLst/>
          </a:prstGeom>
          <a:ln w="38100" cap="rnd">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EA3AF363-D44C-4E87-9814-6085679C9B5B}"/>
              </a:ext>
            </a:extLst>
          </p:cNvPr>
          <p:cNvCxnSpPr>
            <a:cxnSpLocks/>
            <a:stCxn id="50" idx="1"/>
          </p:cNvCxnSpPr>
          <p:nvPr/>
        </p:nvCxnSpPr>
        <p:spPr>
          <a:xfrm flipH="1">
            <a:off x="5579390" y="3783315"/>
            <a:ext cx="1044116" cy="517302"/>
          </a:xfrm>
          <a:prstGeom prst="straightConnector1">
            <a:avLst/>
          </a:prstGeom>
          <a:ln w="38100" cap="rnd">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CB1D0A99-4E25-4D04-9BAE-021B5830E748}"/>
              </a:ext>
            </a:extLst>
          </p:cNvPr>
          <p:cNvCxnSpPr>
            <a:cxnSpLocks/>
            <a:stCxn id="60" idx="1"/>
          </p:cNvCxnSpPr>
          <p:nvPr/>
        </p:nvCxnSpPr>
        <p:spPr>
          <a:xfrm flipH="1" flipV="1">
            <a:off x="5528283" y="4807587"/>
            <a:ext cx="495154" cy="991385"/>
          </a:xfrm>
          <a:prstGeom prst="straightConnector1">
            <a:avLst/>
          </a:prstGeom>
          <a:ln w="38100" cap="rnd">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1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Raspberry Pi</a:t>
            </a:r>
            <a:endParaRPr lang="en-US" dirty="0"/>
          </a:p>
        </p:txBody>
      </p:sp>
      <p:sp>
        <p:nvSpPr>
          <p:cNvPr id="3" name="內容版面配置區 2"/>
          <p:cNvSpPr>
            <a:spLocks noGrp="1"/>
          </p:cNvSpPr>
          <p:nvPr>
            <p:ph idx="1"/>
          </p:nvPr>
        </p:nvSpPr>
        <p:spPr/>
        <p:txBody>
          <a:bodyPr/>
          <a:lstStyle/>
          <a:p>
            <a:r>
              <a:rPr lang="en-US" sz="2400" dirty="0"/>
              <a:t>Install Packages:</a:t>
            </a:r>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24</a:t>
            </a:fld>
            <a:endParaRPr lang="zh-TW" altLang="en-US"/>
          </a:p>
        </p:txBody>
      </p:sp>
      <p:sp>
        <p:nvSpPr>
          <p:cNvPr id="7" name="矩形 6"/>
          <p:cNvSpPr/>
          <p:nvPr/>
        </p:nvSpPr>
        <p:spPr>
          <a:xfrm>
            <a:off x="660394" y="2564904"/>
            <a:ext cx="7823211" cy="2923108"/>
          </a:xfrm>
          <a:prstGeom prst="rect">
            <a:avLst/>
          </a:prstGeom>
          <a:solidFill>
            <a:schemeClr val="tx1">
              <a:lumMod val="75000"/>
              <a:lumOff val="25000"/>
            </a:schemeClr>
          </a:solidFill>
        </p:spPr>
        <p:txBody>
          <a:bodyPr wrap="square">
            <a:spAutoFit/>
          </a:bodyPr>
          <a:lstStyle/>
          <a:p>
            <a:pPr algn="just">
              <a:lnSpc>
                <a:spcPct val="110000"/>
              </a:lnSpc>
              <a:spcAft>
                <a:spcPts val="0"/>
              </a:spcAft>
            </a:pPr>
            <a:r>
              <a:rPr lang="en-US" sz="1400" i="1" kern="100" dirty="0">
                <a:solidFill>
                  <a:srgbClr val="00B050"/>
                </a:solidFill>
                <a:latin typeface="Consolas" panose="020B0609020204030204" pitchFamily="49" charset="0"/>
                <a:ea typeface="標楷體" panose="03000509000000000000" pitchFamily="65" charset="-120"/>
                <a:cs typeface="Times New Roman" panose="02020603050405020304" pitchFamily="18" charset="0"/>
              </a:rPr>
              <a:t># upgrade the tools</a:t>
            </a:r>
          </a:p>
          <a:p>
            <a:pPr algn="just">
              <a:lnSpc>
                <a:spcPct val="110000"/>
              </a:lnSpc>
              <a:spcAft>
                <a:spcPts val="0"/>
              </a:spcAft>
            </a:pPr>
            <a:r>
              <a:rPr lang="en-US" sz="1400" kern="100" dirty="0">
                <a:solidFill>
                  <a:schemeClr val="bg1"/>
                </a:solidFill>
                <a:latin typeface="Consolas" panose="020B0609020204030204" pitchFamily="49" charset="0"/>
                <a:ea typeface="標楷體" panose="03000509000000000000" pitchFamily="65" charset="-120"/>
                <a:cs typeface="Times New Roman" panose="02020603050405020304" pitchFamily="18" charset="0"/>
              </a:rPr>
              <a:t>$&gt; pip3 install --upgrade pip</a:t>
            </a:r>
          </a:p>
          <a:p>
            <a:pPr algn="just">
              <a:lnSpc>
                <a:spcPct val="110000"/>
              </a:lnSpc>
              <a:spcAft>
                <a:spcPts val="0"/>
              </a:spcAft>
            </a:pPr>
            <a:r>
              <a:rPr lang="en-US" sz="1400" kern="100" dirty="0">
                <a:solidFill>
                  <a:schemeClr val="bg1"/>
                </a:solidFill>
                <a:latin typeface="Consolas" panose="020B0609020204030204" pitchFamily="49" charset="0"/>
                <a:ea typeface="標楷體" panose="03000509000000000000" pitchFamily="65" charset="-120"/>
                <a:cs typeface="Times New Roman" panose="02020603050405020304" pitchFamily="18" charset="0"/>
              </a:rPr>
              <a:t>$&gt; </a:t>
            </a:r>
            <a:r>
              <a:rPr lang="en-US" sz="1400" kern="100" dirty="0" err="1">
                <a:solidFill>
                  <a:schemeClr val="bg1"/>
                </a:solidFill>
                <a:latin typeface="Consolas" panose="020B0609020204030204" pitchFamily="49" charset="0"/>
                <a:ea typeface="標楷體" panose="03000509000000000000" pitchFamily="65" charset="-120"/>
                <a:cs typeface="Times New Roman" panose="02020603050405020304" pitchFamily="18" charset="0"/>
              </a:rPr>
              <a:t>sudo</a:t>
            </a:r>
            <a:r>
              <a:rPr lang="en-US" sz="1400" kern="100" dirty="0">
                <a:solidFill>
                  <a:schemeClr val="bg1"/>
                </a:solidFill>
                <a:latin typeface="Consolas" panose="020B0609020204030204" pitchFamily="49" charset="0"/>
                <a:ea typeface="標楷體" panose="03000509000000000000" pitchFamily="65" charset="-120"/>
                <a:cs typeface="Times New Roman" panose="02020603050405020304" pitchFamily="18" charset="0"/>
              </a:rPr>
              <a:t> apt-get -y update</a:t>
            </a:r>
          </a:p>
          <a:p>
            <a:pPr algn="just">
              <a:lnSpc>
                <a:spcPct val="110000"/>
              </a:lnSpc>
              <a:spcAft>
                <a:spcPts val="0"/>
              </a:spcAft>
            </a:pPr>
            <a:r>
              <a:rPr lang="en-US" sz="1400" kern="100" dirty="0">
                <a:solidFill>
                  <a:schemeClr val="bg1"/>
                </a:solidFill>
                <a:latin typeface="Consolas" panose="020B0609020204030204" pitchFamily="49" charset="0"/>
                <a:ea typeface="標楷體" panose="03000509000000000000" pitchFamily="65" charset="-120"/>
                <a:cs typeface="Times New Roman" panose="02020603050405020304" pitchFamily="18" charset="0"/>
              </a:rPr>
              <a:t>$&gt; pip3 install --upgrade </a:t>
            </a:r>
            <a:r>
              <a:rPr lang="en-US" sz="1400" kern="100" dirty="0" err="1">
                <a:solidFill>
                  <a:schemeClr val="bg1"/>
                </a:solidFill>
                <a:latin typeface="Consolas" panose="020B0609020204030204" pitchFamily="49" charset="0"/>
                <a:ea typeface="標楷體" panose="03000509000000000000" pitchFamily="65" charset="-120"/>
                <a:cs typeface="Times New Roman" panose="02020603050405020304" pitchFamily="18" charset="0"/>
              </a:rPr>
              <a:t>setuptools</a:t>
            </a:r>
            <a:endParaRPr lang="en-US" sz="1400" kern="100" dirty="0">
              <a:solidFill>
                <a:schemeClr val="bg1"/>
              </a:solidFill>
              <a:latin typeface="Consolas" panose="020B0609020204030204" pitchFamily="49" charset="0"/>
              <a:ea typeface="標楷體" panose="03000509000000000000" pitchFamily="65" charset="-120"/>
              <a:cs typeface="Times New Roman" panose="02020603050405020304" pitchFamily="18" charset="0"/>
            </a:endParaRPr>
          </a:p>
          <a:p>
            <a:pPr algn="just">
              <a:lnSpc>
                <a:spcPct val="110000"/>
              </a:lnSpc>
              <a:spcAft>
                <a:spcPts val="0"/>
              </a:spcAft>
            </a:pPr>
            <a:r>
              <a:rPr lang="en-US" sz="1400" i="1" kern="100" dirty="0">
                <a:solidFill>
                  <a:srgbClr val="00B050"/>
                </a:solidFill>
                <a:latin typeface="Consolas" panose="020B0609020204030204" pitchFamily="49" charset="0"/>
                <a:ea typeface="標楷體" panose="03000509000000000000" pitchFamily="65" charset="-120"/>
                <a:cs typeface="Times New Roman" panose="02020603050405020304" pitchFamily="18" charset="0"/>
              </a:rPr>
              <a:t># install TensorFlow</a:t>
            </a:r>
          </a:p>
          <a:p>
            <a:pPr algn="just">
              <a:lnSpc>
                <a:spcPct val="110000"/>
              </a:lnSpc>
              <a:spcAft>
                <a:spcPts val="0"/>
              </a:spcAft>
            </a:pPr>
            <a:r>
              <a:rPr lang="en-US" sz="1400" kern="100" dirty="0">
                <a:solidFill>
                  <a:schemeClr val="bg1"/>
                </a:solidFill>
                <a:latin typeface="Consolas" panose="020B0609020204030204" pitchFamily="49" charset="0"/>
                <a:ea typeface="標楷體" panose="03000509000000000000" pitchFamily="65" charset="-120"/>
                <a:cs typeface="Times New Roman" panose="02020603050405020304" pitchFamily="18" charset="0"/>
              </a:rPr>
              <a:t>$&gt; pip3 install tensorflow-2.8.0-cp39-cp39-linux_aarch64.whl </a:t>
            </a:r>
            <a:r>
              <a:rPr lang="en-US" sz="1400" kern="100" dirty="0" err="1">
                <a:solidFill>
                  <a:schemeClr val="bg1"/>
                </a:solidFill>
                <a:latin typeface="Consolas" panose="020B0609020204030204" pitchFamily="49" charset="0"/>
                <a:ea typeface="標楷體" panose="03000509000000000000" pitchFamily="65" charset="-120"/>
                <a:cs typeface="Times New Roman" panose="02020603050405020304" pitchFamily="18" charset="0"/>
              </a:rPr>
              <a:t>wrapt</a:t>
            </a:r>
            <a:r>
              <a:rPr lang="en-US" sz="1400" kern="100" dirty="0">
                <a:solidFill>
                  <a:schemeClr val="bg1"/>
                </a:solidFill>
                <a:latin typeface="Consolas" panose="020B0609020204030204" pitchFamily="49" charset="0"/>
                <a:ea typeface="標楷體" panose="03000509000000000000" pitchFamily="65" charset="-120"/>
                <a:cs typeface="Times New Roman" panose="02020603050405020304" pitchFamily="18" charset="0"/>
              </a:rPr>
              <a:t> --upgrade </a:t>
            </a:r>
          </a:p>
          <a:p>
            <a:pPr algn="just">
              <a:lnSpc>
                <a:spcPct val="110000"/>
              </a:lnSpc>
              <a:spcAft>
                <a:spcPts val="0"/>
              </a:spcAft>
            </a:pPr>
            <a:r>
              <a:rPr lang="en-US" sz="1400" kern="100" dirty="0">
                <a:solidFill>
                  <a:schemeClr val="bg1"/>
                </a:solidFill>
                <a:latin typeface="Consolas" panose="020B0609020204030204" pitchFamily="49" charset="0"/>
                <a:ea typeface="標楷體" panose="03000509000000000000" pitchFamily="65" charset="-120"/>
                <a:cs typeface="Times New Roman" panose="02020603050405020304" pitchFamily="18" charset="0"/>
              </a:rPr>
              <a:t>   --ignore-installed</a:t>
            </a:r>
          </a:p>
          <a:p>
            <a:pPr algn="just">
              <a:lnSpc>
                <a:spcPct val="110000"/>
              </a:lnSpc>
              <a:spcAft>
                <a:spcPts val="0"/>
              </a:spcAft>
            </a:pPr>
            <a:r>
              <a:rPr lang="en-US" sz="1400" i="1" kern="100" dirty="0">
                <a:solidFill>
                  <a:srgbClr val="00B050"/>
                </a:solidFill>
                <a:latin typeface="Consolas" panose="020B0609020204030204" pitchFamily="49" charset="0"/>
                <a:ea typeface="標楷體" panose="03000509000000000000" pitchFamily="65" charset="-120"/>
                <a:cs typeface="Times New Roman" panose="02020603050405020304" pitchFamily="18" charset="0"/>
              </a:rPr>
              <a:t># keras</a:t>
            </a:r>
          </a:p>
          <a:p>
            <a:pPr algn="just">
              <a:lnSpc>
                <a:spcPct val="110000"/>
              </a:lnSpc>
              <a:spcAft>
                <a:spcPts val="0"/>
              </a:spcAft>
            </a:pPr>
            <a:r>
              <a:rPr lang="en-US" altLang="zh-TW" sz="1400" kern="100" dirty="0">
                <a:solidFill>
                  <a:schemeClr val="bg1"/>
                </a:solidFill>
                <a:latin typeface="Consolas" panose="020B0609020204030204" pitchFamily="49" charset="0"/>
                <a:ea typeface="標楷體" panose="03000509000000000000" pitchFamily="65" charset="-120"/>
                <a:cs typeface="Times New Roman" panose="02020603050405020304" pitchFamily="18" charset="0"/>
              </a:rPr>
              <a:t>$&gt; </a:t>
            </a:r>
            <a:r>
              <a:rPr lang="en-US" sz="1400" kern="100" dirty="0">
                <a:solidFill>
                  <a:schemeClr val="bg1"/>
                </a:solidFill>
                <a:latin typeface="Consolas" panose="020B0609020204030204" pitchFamily="49" charset="0"/>
                <a:ea typeface="標楷體" panose="03000509000000000000" pitchFamily="65" charset="-120"/>
                <a:cs typeface="Times New Roman" panose="02020603050405020304" pitchFamily="18" charset="0"/>
              </a:rPr>
              <a:t>pip3 install </a:t>
            </a:r>
            <a:r>
              <a:rPr lang="en-US" sz="1400" kern="100" dirty="0" err="1">
                <a:solidFill>
                  <a:schemeClr val="bg1"/>
                </a:solidFill>
                <a:latin typeface="Consolas" panose="020B0609020204030204" pitchFamily="49" charset="0"/>
                <a:ea typeface="標楷體" panose="03000509000000000000" pitchFamily="65" charset="-120"/>
                <a:cs typeface="Times New Roman" panose="02020603050405020304" pitchFamily="18" charset="0"/>
              </a:rPr>
              <a:t>keras</a:t>
            </a:r>
            <a:r>
              <a:rPr lang="en-US" sz="1400" kern="100" dirty="0">
                <a:solidFill>
                  <a:schemeClr val="bg1"/>
                </a:solidFill>
                <a:latin typeface="Consolas" panose="020B0609020204030204" pitchFamily="49" charset="0"/>
                <a:ea typeface="標楷體" panose="03000509000000000000" pitchFamily="65" charset="-120"/>
                <a:cs typeface="Times New Roman" panose="02020603050405020304" pitchFamily="18" charset="0"/>
              </a:rPr>
              <a:t>==2.8.0</a:t>
            </a:r>
          </a:p>
          <a:p>
            <a:pPr algn="just">
              <a:lnSpc>
                <a:spcPct val="110000"/>
              </a:lnSpc>
              <a:spcAft>
                <a:spcPts val="0"/>
              </a:spcAft>
            </a:pPr>
            <a:r>
              <a:rPr lang="en-US" sz="1400" i="1" kern="100" dirty="0">
                <a:solidFill>
                  <a:srgbClr val="00B050"/>
                </a:solidFill>
                <a:latin typeface="Consolas" panose="020B0609020204030204" pitchFamily="49" charset="0"/>
                <a:ea typeface="標楷體" panose="03000509000000000000" pitchFamily="65" charset="-120"/>
                <a:cs typeface="Times New Roman" panose="02020603050405020304" pitchFamily="18" charset="0"/>
              </a:rPr>
              <a:t># opencv</a:t>
            </a:r>
          </a:p>
          <a:p>
            <a:pPr algn="just">
              <a:lnSpc>
                <a:spcPct val="110000"/>
              </a:lnSpc>
              <a:spcAft>
                <a:spcPts val="0"/>
              </a:spcAft>
            </a:pPr>
            <a:r>
              <a:rPr lang="en-US" altLang="zh-TW" sz="1400" kern="100" dirty="0">
                <a:solidFill>
                  <a:schemeClr val="bg1"/>
                </a:solidFill>
                <a:latin typeface="Consolas" panose="020B0609020204030204" pitchFamily="49" charset="0"/>
                <a:ea typeface="標楷體" panose="03000509000000000000" pitchFamily="65" charset="-120"/>
                <a:cs typeface="Times New Roman" panose="02020603050405020304" pitchFamily="18" charset="0"/>
              </a:rPr>
              <a:t>$&gt; </a:t>
            </a:r>
            <a:r>
              <a:rPr lang="en-US" sz="1400" kern="100" dirty="0">
                <a:solidFill>
                  <a:schemeClr val="bg1"/>
                </a:solidFill>
                <a:latin typeface="Consolas" panose="020B0609020204030204" pitchFamily="49" charset="0"/>
                <a:ea typeface="標楷體" panose="03000509000000000000" pitchFamily="65" charset="-120"/>
                <a:cs typeface="Times New Roman" panose="02020603050405020304" pitchFamily="18" charset="0"/>
              </a:rPr>
              <a:t>pip3 install opencv-contrib-python</a:t>
            </a:r>
          </a:p>
          <a:p>
            <a:pPr algn="just">
              <a:lnSpc>
                <a:spcPct val="110000"/>
              </a:lnSpc>
              <a:spcAft>
                <a:spcPts val="0"/>
              </a:spcAft>
            </a:pPr>
            <a:r>
              <a:rPr lang="en-US" altLang="zh-TW" sz="1400" kern="100" dirty="0">
                <a:solidFill>
                  <a:schemeClr val="bg1"/>
                </a:solidFill>
                <a:latin typeface="Consolas" panose="020B0609020204030204" pitchFamily="49" charset="0"/>
                <a:ea typeface="標楷體" panose="03000509000000000000" pitchFamily="65" charset="-120"/>
                <a:cs typeface="Times New Roman" panose="02020603050405020304" pitchFamily="18" charset="0"/>
              </a:rPr>
              <a:t>$&gt; </a:t>
            </a:r>
            <a:r>
              <a:rPr lang="en-US" sz="1400" kern="100" dirty="0">
                <a:solidFill>
                  <a:schemeClr val="bg1"/>
                </a:solidFill>
                <a:latin typeface="Consolas" panose="020B0609020204030204" pitchFamily="49" charset="0"/>
                <a:ea typeface="標楷體" panose="03000509000000000000" pitchFamily="65" charset="-120"/>
                <a:cs typeface="Times New Roman" panose="02020603050405020304" pitchFamily="18" charset="0"/>
              </a:rPr>
              <a:t>pip install protobuf==3.20.*</a:t>
            </a:r>
          </a:p>
        </p:txBody>
      </p:sp>
    </p:spTree>
    <p:extLst>
      <p:ext uri="{BB962C8B-B14F-4D97-AF65-F5344CB8AC3E}">
        <p14:creationId xmlns:p14="http://schemas.microsoft.com/office/powerpoint/2010/main" val="2568184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1542AF59-A23D-41AA-BA0A-C9EF2996B19B}"/>
              </a:ext>
            </a:extLst>
          </p:cNvPr>
          <p:cNvSpPr>
            <a:spLocks noGrp="1"/>
          </p:cNvSpPr>
          <p:nvPr>
            <p:ph idx="1"/>
          </p:nvPr>
        </p:nvSpPr>
        <p:spPr/>
        <p:txBody>
          <a:bodyPr/>
          <a:lstStyle/>
          <a:p>
            <a:r>
              <a:rPr lang="en-US" altLang="zh-TW" sz="2400" dirty="0"/>
              <a:t>Installation</a:t>
            </a:r>
          </a:p>
          <a:p>
            <a:endParaRPr lang="en-US" altLang="zh-TW" sz="2400" dirty="0"/>
          </a:p>
          <a:p>
            <a:endParaRPr lang="en-US" altLang="zh-TW" sz="2400" dirty="0"/>
          </a:p>
          <a:p>
            <a:r>
              <a:rPr lang="en-US" altLang="zh-TW" sz="2400" dirty="0"/>
              <a:t>Download pre-trained weights</a:t>
            </a:r>
          </a:p>
          <a:p>
            <a:pPr lvl="1">
              <a:spcAft>
                <a:spcPts val="1200"/>
              </a:spcAft>
            </a:pPr>
            <a:r>
              <a:rPr lang="en-US" altLang="zh-TW" sz="2000" dirty="0">
                <a:solidFill>
                  <a:schemeClr val="accent5">
                    <a:lumMod val="50000"/>
                  </a:schemeClr>
                </a:solidFill>
                <a:hlinkClick r:id="rId3"/>
              </a:rPr>
              <a:t>https://drive.google.com/drive/folders/1Xbvy4wbeXMmskQCJuFraAK71RanBq0Nb?usp=sharing</a:t>
            </a:r>
            <a:endParaRPr lang="en-US" altLang="zh-TW" sz="2000" dirty="0">
              <a:solidFill>
                <a:schemeClr val="accent5">
                  <a:lumMod val="50000"/>
                </a:schemeClr>
              </a:solidFill>
            </a:endParaRPr>
          </a:p>
          <a:p>
            <a:pPr marL="319088" lvl="1" indent="-319088">
              <a:spcBef>
                <a:spcPts val="700"/>
              </a:spcBef>
              <a:buClr>
                <a:schemeClr val="accent2"/>
              </a:buClr>
              <a:buSzPct val="60000"/>
              <a:buFont typeface="Wingdings" pitchFamily="2" charset="2"/>
              <a:buChar char=""/>
            </a:pPr>
            <a:r>
              <a:rPr lang="en-US" altLang="zh-TW" sz="2400" dirty="0">
                <a:cs typeface="+mn-cs"/>
              </a:rPr>
              <a:t>Dependencies</a:t>
            </a:r>
            <a:endParaRPr lang="zh-TW" altLang="en-US" sz="2400" dirty="0">
              <a:cs typeface="+mn-cs"/>
            </a:endParaRPr>
          </a:p>
        </p:txBody>
      </p:sp>
      <p:sp>
        <p:nvSpPr>
          <p:cNvPr id="2" name="標題 1">
            <a:extLst>
              <a:ext uri="{FF2B5EF4-FFF2-40B4-BE49-F238E27FC236}">
                <a16:creationId xmlns:a16="http://schemas.microsoft.com/office/drawing/2014/main" id="{8D7605E8-4067-4D2B-8919-FE0B1A0AD2C9}"/>
              </a:ext>
            </a:extLst>
          </p:cNvPr>
          <p:cNvSpPr>
            <a:spLocks noGrp="1"/>
          </p:cNvSpPr>
          <p:nvPr>
            <p:ph type="title"/>
          </p:nvPr>
        </p:nvSpPr>
        <p:spPr/>
        <p:txBody>
          <a:bodyPr/>
          <a:lstStyle/>
          <a:p>
            <a:r>
              <a:rPr lang="en-US" altLang="zh-TW" dirty="0"/>
              <a:t>YOLOv4 with TensorFlow 2</a:t>
            </a:r>
            <a:endParaRPr lang="zh-TW" altLang="en-US" dirty="0"/>
          </a:p>
        </p:txBody>
      </p:sp>
      <p:sp>
        <p:nvSpPr>
          <p:cNvPr id="4" name="投影片編號版面配置區 3">
            <a:extLst>
              <a:ext uri="{FF2B5EF4-FFF2-40B4-BE49-F238E27FC236}">
                <a16:creationId xmlns:a16="http://schemas.microsoft.com/office/drawing/2014/main" id="{BE90AEF1-72C9-44DB-B56E-BDDC244DF328}"/>
              </a:ext>
            </a:extLst>
          </p:cNvPr>
          <p:cNvSpPr>
            <a:spLocks noGrp="1"/>
          </p:cNvSpPr>
          <p:nvPr>
            <p:ph type="sldNum" sz="quarter" idx="12"/>
          </p:nvPr>
        </p:nvSpPr>
        <p:spPr/>
        <p:txBody>
          <a:bodyPr/>
          <a:lstStyle/>
          <a:p>
            <a:fld id="{73DA0BB7-265A-403C-9275-D587AB510EDC}" type="slidenum">
              <a:rPr lang="zh-TW" altLang="en-US" smtClean="0"/>
              <a:t>25</a:t>
            </a:fld>
            <a:endParaRPr lang="zh-TW" altLang="en-US"/>
          </a:p>
        </p:txBody>
      </p:sp>
      <p:grpSp>
        <p:nvGrpSpPr>
          <p:cNvPr id="15" name="群組 14">
            <a:extLst>
              <a:ext uri="{FF2B5EF4-FFF2-40B4-BE49-F238E27FC236}">
                <a16:creationId xmlns:a16="http://schemas.microsoft.com/office/drawing/2014/main" id="{88A51084-63DA-4F8F-A21F-C99F7D59E99F}"/>
              </a:ext>
            </a:extLst>
          </p:cNvPr>
          <p:cNvGrpSpPr/>
          <p:nvPr/>
        </p:nvGrpSpPr>
        <p:grpSpPr>
          <a:xfrm>
            <a:off x="863588" y="2240868"/>
            <a:ext cx="7823212" cy="468052"/>
            <a:chOff x="863588" y="2240868"/>
            <a:chExt cx="7823212" cy="468052"/>
          </a:xfrm>
        </p:grpSpPr>
        <p:sp>
          <p:nvSpPr>
            <p:cNvPr id="11" name="矩形 10">
              <a:extLst>
                <a:ext uri="{FF2B5EF4-FFF2-40B4-BE49-F238E27FC236}">
                  <a16:creationId xmlns:a16="http://schemas.microsoft.com/office/drawing/2014/main" id="{DFA21ECF-602D-418E-8B1E-3A4CEE0CA8DF}"/>
                </a:ext>
              </a:extLst>
            </p:cNvPr>
            <p:cNvSpPr/>
            <p:nvPr/>
          </p:nvSpPr>
          <p:spPr>
            <a:xfrm>
              <a:off x="863588" y="2240868"/>
              <a:ext cx="7823212" cy="468052"/>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0C5866CE-A600-4476-A856-4941037CBFB1}"/>
                </a:ext>
              </a:extLst>
            </p:cNvPr>
            <p:cNvSpPr/>
            <p:nvPr/>
          </p:nvSpPr>
          <p:spPr>
            <a:xfrm>
              <a:off x="1029913" y="2310843"/>
              <a:ext cx="3990195" cy="307777"/>
            </a:xfrm>
            <a:prstGeom prst="rect">
              <a:avLst/>
            </a:prstGeom>
          </p:spPr>
          <p:txBody>
            <a:bodyPr wrap="none">
              <a:spAutoFit/>
            </a:bodyPr>
            <a:lstStyle/>
            <a:p>
              <a:r>
                <a:rPr lang="en-US" altLang="zh-TW" sz="1400" dirty="0">
                  <a:solidFill>
                    <a:srgbClr val="403F53"/>
                  </a:solidFill>
                  <a:latin typeface="Consolas" panose="020B0609020204030204" pitchFamily="49" charset="0"/>
                </a:rPr>
                <a:t>1	python3 -m pip </a:t>
              </a:r>
              <a:r>
                <a:rPr lang="en-US" altLang="zh-TW" sz="1400" i="1" dirty="0">
                  <a:solidFill>
                    <a:srgbClr val="994CC3"/>
                  </a:solidFill>
                  <a:latin typeface="Consolas" panose="020B0609020204030204" pitchFamily="49" charset="0"/>
                </a:rPr>
                <a:t>install</a:t>
              </a:r>
              <a:r>
                <a:rPr lang="en-US" altLang="zh-TW" sz="1400" dirty="0">
                  <a:solidFill>
                    <a:srgbClr val="403F53"/>
                  </a:solidFill>
                  <a:latin typeface="Consolas" panose="020B0609020204030204" pitchFamily="49" charset="0"/>
                </a:rPr>
                <a:t> yolov4</a:t>
              </a:r>
              <a:endParaRPr lang="zh-TW" altLang="en-US" sz="1400" dirty="0">
                <a:latin typeface="Consolas" panose="020B0609020204030204" pitchFamily="49" charset="0"/>
              </a:endParaRPr>
            </a:p>
          </p:txBody>
        </p:sp>
      </p:grpSp>
      <p:sp>
        <p:nvSpPr>
          <p:cNvPr id="13" name="矩形 12">
            <a:extLst>
              <a:ext uri="{FF2B5EF4-FFF2-40B4-BE49-F238E27FC236}">
                <a16:creationId xmlns:a16="http://schemas.microsoft.com/office/drawing/2014/main" id="{247AC656-71C4-460F-AD9E-F035E02762CF}"/>
              </a:ext>
            </a:extLst>
          </p:cNvPr>
          <p:cNvSpPr/>
          <p:nvPr/>
        </p:nvSpPr>
        <p:spPr>
          <a:xfrm>
            <a:off x="863588" y="4902622"/>
            <a:ext cx="7823212" cy="468052"/>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84C34B6-1544-4461-AFC3-6C8942029150}"/>
              </a:ext>
            </a:extLst>
          </p:cNvPr>
          <p:cNvSpPr/>
          <p:nvPr/>
        </p:nvSpPr>
        <p:spPr>
          <a:xfrm>
            <a:off x="863588" y="5553236"/>
            <a:ext cx="7823212" cy="468052"/>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C37E54C3-604D-4805-B14A-00F1C66F9C92}"/>
              </a:ext>
            </a:extLst>
          </p:cNvPr>
          <p:cNvSpPr/>
          <p:nvPr/>
        </p:nvSpPr>
        <p:spPr>
          <a:xfrm>
            <a:off x="1029913" y="4976543"/>
            <a:ext cx="4685898" cy="307777"/>
          </a:xfrm>
          <a:prstGeom prst="rect">
            <a:avLst/>
          </a:prstGeom>
        </p:spPr>
        <p:txBody>
          <a:bodyPr wrap="none">
            <a:spAutoFit/>
          </a:bodyPr>
          <a:lstStyle/>
          <a:p>
            <a:r>
              <a:rPr lang="en-US" altLang="zh-TW" sz="1400" dirty="0">
                <a:solidFill>
                  <a:srgbClr val="403F53"/>
                </a:solidFill>
                <a:latin typeface="Consolas" panose="020B0609020204030204" pitchFamily="49" charset="0"/>
              </a:rPr>
              <a:t>1	python3 -m pip </a:t>
            </a:r>
            <a:r>
              <a:rPr lang="en-US" altLang="zh-TW" sz="1400" i="1" dirty="0">
                <a:solidFill>
                  <a:srgbClr val="994CC3"/>
                </a:solidFill>
                <a:latin typeface="Consolas" panose="020B0609020204030204" pitchFamily="49" charset="0"/>
              </a:rPr>
              <a:t>install</a:t>
            </a:r>
            <a:r>
              <a:rPr lang="en-US" altLang="zh-TW" sz="1400" dirty="0">
                <a:solidFill>
                  <a:srgbClr val="403F53"/>
                </a:solidFill>
                <a:latin typeface="Consolas" panose="020B0609020204030204" pitchFamily="49" charset="0"/>
              </a:rPr>
              <a:t> </a:t>
            </a:r>
            <a:r>
              <a:rPr lang="en-US" altLang="zh-TW" sz="1400" dirty="0" err="1">
                <a:solidFill>
                  <a:srgbClr val="403F53"/>
                </a:solidFill>
                <a:latin typeface="Consolas" panose="020B0609020204030204" pitchFamily="49" charset="0"/>
              </a:rPr>
              <a:t>opencv</a:t>
            </a:r>
            <a:r>
              <a:rPr lang="en-US" altLang="zh-TW" sz="1400" dirty="0">
                <a:solidFill>
                  <a:srgbClr val="403F53"/>
                </a:solidFill>
                <a:latin typeface="Consolas" panose="020B0609020204030204" pitchFamily="49" charset="0"/>
              </a:rPr>
              <a:t>-python</a:t>
            </a:r>
            <a:endParaRPr lang="zh-TW" altLang="en-US" sz="1400" dirty="0">
              <a:latin typeface="Consolas" panose="020B0609020204030204" pitchFamily="49" charset="0"/>
            </a:endParaRPr>
          </a:p>
        </p:txBody>
      </p:sp>
      <p:sp>
        <p:nvSpPr>
          <p:cNvPr id="10" name="矩形 9">
            <a:extLst>
              <a:ext uri="{FF2B5EF4-FFF2-40B4-BE49-F238E27FC236}">
                <a16:creationId xmlns:a16="http://schemas.microsoft.com/office/drawing/2014/main" id="{7CC7A440-532F-4847-B522-123094F5EBC6}"/>
              </a:ext>
            </a:extLst>
          </p:cNvPr>
          <p:cNvSpPr/>
          <p:nvPr/>
        </p:nvSpPr>
        <p:spPr>
          <a:xfrm>
            <a:off x="1029913" y="5623211"/>
            <a:ext cx="4387740" cy="307777"/>
          </a:xfrm>
          <a:prstGeom prst="rect">
            <a:avLst/>
          </a:prstGeom>
        </p:spPr>
        <p:txBody>
          <a:bodyPr wrap="none">
            <a:spAutoFit/>
          </a:bodyPr>
          <a:lstStyle/>
          <a:p>
            <a:r>
              <a:rPr lang="en-US" altLang="zh-TW" sz="1400" dirty="0">
                <a:solidFill>
                  <a:srgbClr val="403F53"/>
                </a:solidFill>
                <a:latin typeface="Consolas" panose="020B0609020204030204" pitchFamily="49" charset="0"/>
              </a:rPr>
              <a:t>1	python3 -m pip </a:t>
            </a:r>
            <a:r>
              <a:rPr lang="en-US" altLang="zh-TW" sz="1400" i="1" dirty="0">
                <a:solidFill>
                  <a:srgbClr val="994CC3"/>
                </a:solidFill>
                <a:latin typeface="Consolas" panose="020B0609020204030204" pitchFamily="49" charset="0"/>
              </a:rPr>
              <a:t>install</a:t>
            </a:r>
            <a:r>
              <a:rPr lang="en-US" altLang="zh-TW" sz="1400" dirty="0">
                <a:solidFill>
                  <a:srgbClr val="403F53"/>
                </a:solidFill>
                <a:latin typeface="Consolas" panose="020B0609020204030204" pitchFamily="49" charset="0"/>
              </a:rPr>
              <a:t> tensorflow</a:t>
            </a:r>
            <a:endParaRPr lang="zh-TW" altLang="en-US" sz="1400" dirty="0">
              <a:latin typeface="Consolas" panose="020B0609020204030204" pitchFamily="49" charset="0"/>
            </a:endParaRPr>
          </a:p>
        </p:txBody>
      </p:sp>
    </p:spTree>
    <p:extLst>
      <p:ext uri="{BB962C8B-B14F-4D97-AF65-F5344CB8AC3E}">
        <p14:creationId xmlns:p14="http://schemas.microsoft.com/office/powerpoint/2010/main" val="2608665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EEBD8-A1C6-4A3B-8CFA-492ED2067E59}"/>
              </a:ext>
            </a:extLst>
          </p:cNvPr>
          <p:cNvSpPr>
            <a:spLocks noGrp="1"/>
          </p:cNvSpPr>
          <p:nvPr>
            <p:ph type="title"/>
          </p:nvPr>
        </p:nvSpPr>
        <p:spPr/>
        <p:txBody>
          <a:bodyPr/>
          <a:lstStyle/>
          <a:p>
            <a:r>
              <a:rPr lang="en-US" altLang="zh-TW" dirty="0"/>
              <a:t>YOLOv4 with TensorFlow 2</a:t>
            </a:r>
            <a:endParaRPr lang="zh-TW" altLang="en-US" dirty="0"/>
          </a:p>
        </p:txBody>
      </p:sp>
      <p:sp>
        <p:nvSpPr>
          <p:cNvPr id="3" name="內容版面配置區 2">
            <a:extLst>
              <a:ext uri="{FF2B5EF4-FFF2-40B4-BE49-F238E27FC236}">
                <a16:creationId xmlns:a16="http://schemas.microsoft.com/office/drawing/2014/main" id="{56AB9393-2A81-447B-A934-D59F903451B2}"/>
              </a:ext>
            </a:extLst>
          </p:cNvPr>
          <p:cNvSpPr>
            <a:spLocks noGrp="1"/>
          </p:cNvSpPr>
          <p:nvPr>
            <p:ph idx="1"/>
          </p:nvPr>
        </p:nvSpPr>
        <p:spPr/>
        <p:txBody>
          <a:bodyPr/>
          <a:lstStyle/>
          <a:p>
            <a:r>
              <a:rPr lang="en-US" altLang="zh-TW" sz="2400" dirty="0"/>
              <a:t>Inference</a:t>
            </a:r>
            <a:endParaRPr lang="zh-TW" altLang="en-US" dirty="0"/>
          </a:p>
        </p:txBody>
      </p:sp>
      <p:sp>
        <p:nvSpPr>
          <p:cNvPr id="4" name="投影片編號版面配置區 3">
            <a:extLst>
              <a:ext uri="{FF2B5EF4-FFF2-40B4-BE49-F238E27FC236}">
                <a16:creationId xmlns:a16="http://schemas.microsoft.com/office/drawing/2014/main" id="{787E81F4-0EB1-4ACC-AD3C-267E6B375715}"/>
              </a:ext>
            </a:extLst>
          </p:cNvPr>
          <p:cNvSpPr>
            <a:spLocks noGrp="1"/>
          </p:cNvSpPr>
          <p:nvPr>
            <p:ph type="sldNum" sz="quarter" idx="12"/>
          </p:nvPr>
        </p:nvSpPr>
        <p:spPr/>
        <p:txBody>
          <a:bodyPr/>
          <a:lstStyle/>
          <a:p>
            <a:fld id="{73DA0BB7-265A-403C-9275-D587AB510EDC}" type="slidenum">
              <a:rPr lang="zh-TW" altLang="en-US" smtClean="0"/>
              <a:t>26</a:t>
            </a:fld>
            <a:endParaRPr lang="zh-TW" altLang="en-US"/>
          </a:p>
        </p:txBody>
      </p:sp>
      <p:grpSp>
        <p:nvGrpSpPr>
          <p:cNvPr id="5" name="群組 4">
            <a:extLst>
              <a:ext uri="{FF2B5EF4-FFF2-40B4-BE49-F238E27FC236}">
                <a16:creationId xmlns:a16="http://schemas.microsoft.com/office/drawing/2014/main" id="{70211DDC-510B-4F8B-8555-6DBCEF805C94}"/>
              </a:ext>
            </a:extLst>
          </p:cNvPr>
          <p:cNvGrpSpPr/>
          <p:nvPr/>
        </p:nvGrpSpPr>
        <p:grpSpPr>
          <a:xfrm>
            <a:off x="863586" y="2999251"/>
            <a:ext cx="7823212" cy="3312368"/>
            <a:chOff x="863588" y="2240868"/>
            <a:chExt cx="7823212" cy="3312368"/>
          </a:xfrm>
        </p:grpSpPr>
        <p:sp>
          <p:nvSpPr>
            <p:cNvPr id="6" name="矩形 5">
              <a:extLst>
                <a:ext uri="{FF2B5EF4-FFF2-40B4-BE49-F238E27FC236}">
                  <a16:creationId xmlns:a16="http://schemas.microsoft.com/office/drawing/2014/main" id="{4186F278-9F50-417B-97E7-21E204857269}"/>
                </a:ext>
              </a:extLst>
            </p:cNvPr>
            <p:cNvSpPr/>
            <p:nvPr/>
          </p:nvSpPr>
          <p:spPr>
            <a:xfrm>
              <a:off x="863588" y="2240868"/>
              <a:ext cx="7823212" cy="331236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182FACE1-5695-4EB8-9955-C3E4FA288AC5}"/>
                </a:ext>
              </a:extLst>
            </p:cNvPr>
            <p:cNvSpPr/>
            <p:nvPr/>
          </p:nvSpPr>
          <p:spPr>
            <a:xfrm>
              <a:off x="1024589" y="2325359"/>
              <a:ext cx="7501209" cy="3108543"/>
            </a:xfrm>
            <a:prstGeom prst="rect">
              <a:avLst/>
            </a:prstGeom>
          </p:spPr>
          <p:txBody>
            <a:bodyPr wrap="square">
              <a:spAutoFit/>
            </a:bodyPr>
            <a:lstStyle/>
            <a:p>
              <a:r>
                <a:rPr lang="en-US" altLang="zh-TW" sz="1400" dirty="0">
                  <a:solidFill>
                    <a:srgbClr val="403F53"/>
                  </a:solidFill>
                  <a:latin typeface="Consolas" panose="020B0609020204030204" pitchFamily="49" charset="0"/>
                </a:rPr>
                <a:t> 1</a:t>
              </a:r>
              <a:r>
                <a:rPr lang="en-US" altLang="zh-TW" sz="1400" dirty="0">
                  <a:solidFill>
                    <a:srgbClr val="0C969B"/>
                  </a:solidFill>
                  <a:latin typeface="Consolas" panose="020B0609020204030204" pitchFamily="49" charset="0"/>
                </a:rPr>
                <a:t>	import</a:t>
              </a:r>
              <a:r>
                <a:rPr lang="en-US" altLang="zh-TW" sz="1400" dirty="0">
                  <a:solidFill>
                    <a:srgbClr val="403F53"/>
                  </a:solidFill>
                  <a:latin typeface="Consolas" panose="020B0609020204030204" pitchFamily="49" charset="0"/>
                </a:rPr>
                <a:t> cv2</a:t>
              </a:r>
            </a:p>
            <a:p>
              <a:r>
                <a:rPr lang="en-US" altLang="zh-TW" sz="1400" dirty="0">
                  <a:solidFill>
                    <a:srgbClr val="403F53"/>
                  </a:solidFill>
                  <a:latin typeface="Consolas" panose="020B0609020204030204" pitchFamily="49" charset="0"/>
                </a:rPr>
                <a:t> 2	</a:t>
              </a:r>
              <a:r>
                <a:rPr lang="en-US" altLang="zh-TW" sz="1400" dirty="0">
                  <a:solidFill>
                    <a:srgbClr val="0C969B"/>
                  </a:solidFill>
                  <a:latin typeface="Consolas" panose="020B0609020204030204" pitchFamily="49" charset="0"/>
                </a:rPr>
                <a:t>from </a:t>
              </a:r>
              <a:r>
                <a:rPr lang="en-US" altLang="zh-TW" sz="1400" dirty="0">
                  <a:solidFill>
                    <a:srgbClr val="403F53"/>
                  </a:solidFill>
                  <a:latin typeface="Consolas" panose="020B0609020204030204" pitchFamily="49" charset="0"/>
                </a:rPr>
                <a:t>yolov4.tf </a:t>
              </a:r>
              <a:r>
                <a:rPr lang="en-US" altLang="zh-TW" sz="1400" dirty="0">
                  <a:solidFill>
                    <a:srgbClr val="0C969B"/>
                  </a:solidFill>
                  <a:latin typeface="Consolas" panose="020B0609020204030204" pitchFamily="49" charset="0"/>
                </a:rPr>
                <a:t>import </a:t>
              </a:r>
              <a:r>
                <a:rPr lang="en-US" altLang="zh-TW" sz="1400" dirty="0">
                  <a:solidFill>
                    <a:srgbClr val="403F53"/>
                  </a:solidFill>
                  <a:latin typeface="Consolas" panose="020B0609020204030204" pitchFamily="49" charset="0"/>
                </a:rPr>
                <a:t>YOLOv4</a:t>
              </a:r>
              <a:br>
                <a:rPr lang="en-US" altLang="zh-TW" sz="1400" dirty="0">
                  <a:solidFill>
                    <a:srgbClr val="403F53"/>
                  </a:solidFill>
                  <a:latin typeface="Consolas" panose="020B0609020204030204" pitchFamily="49" charset="0"/>
                </a:rPr>
              </a:br>
              <a:r>
                <a:rPr lang="en-US" altLang="zh-TW" sz="1400" dirty="0">
                  <a:solidFill>
                    <a:srgbClr val="403F53"/>
                  </a:solidFill>
                  <a:latin typeface="Consolas" panose="020B0609020204030204" pitchFamily="49" charset="0"/>
                </a:rPr>
                <a:t> 3	</a:t>
              </a:r>
              <a:br>
                <a:rPr lang="en-US" altLang="zh-TW" sz="1400" dirty="0">
                  <a:solidFill>
                    <a:srgbClr val="403F53"/>
                  </a:solidFill>
                  <a:latin typeface="Consolas" panose="020B0609020204030204" pitchFamily="49" charset="0"/>
                </a:rPr>
              </a:br>
              <a:r>
                <a:rPr lang="en-US" altLang="zh-TW" sz="1400" dirty="0">
                  <a:solidFill>
                    <a:srgbClr val="403F53"/>
                  </a:solidFill>
                  <a:latin typeface="Consolas" panose="020B0609020204030204" pitchFamily="49" charset="0"/>
                </a:rPr>
                <a:t> 4	yolo </a:t>
              </a:r>
              <a:r>
                <a:rPr lang="en-US" altLang="zh-TW" sz="1400" dirty="0">
                  <a:solidFill>
                    <a:srgbClr val="0C969B"/>
                  </a:solidFill>
                  <a:latin typeface="Consolas" panose="020B0609020204030204" pitchFamily="49" charset="0"/>
                </a:rPr>
                <a:t>=</a:t>
              </a:r>
              <a:r>
                <a:rPr lang="en-US" altLang="zh-TW" sz="1400" dirty="0">
                  <a:solidFill>
                    <a:srgbClr val="403F53"/>
                  </a:solidFill>
                  <a:latin typeface="Consolas" panose="020B0609020204030204" pitchFamily="49" charset="0"/>
                </a:rPr>
                <a:t> YOLOv4</a:t>
              </a:r>
              <a:r>
                <a:rPr lang="en-US" altLang="zh-TW" sz="1400" dirty="0">
                  <a:solidFill>
                    <a:srgbClr val="994CC3"/>
                  </a:solidFill>
                  <a:latin typeface="Consolas" panose="020B0609020204030204" pitchFamily="49" charset="0"/>
                </a:rPr>
                <a:t>()</a:t>
              </a:r>
              <a:br>
                <a:rPr lang="en-US" altLang="zh-TW" sz="1400" dirty="0">
                  <a:solidFill>
                    <a:srgbClr val="403F53"/>
                  </a:solidFill>
                  <a:latin typeface="Consolas" panose="020B0609020204030204" pitchFamily="49" charset="0"/>
                </a:rPr>
              </a:br>
              <a:r>
                <a:rPr lang="en-US" altLang="zh-TW" sz="1400" dirty="0">
                  <a:solidFill>
                    <a:srgbClr val="403F53"/>
                  </a:solidFill>
                  <a:latin typeface="Consolas" panose="020B0609020204030204" pitchFamily="49" charset="0"/>
                </a:rPr>
                <a:t> 5</a:t>
              </a:r>
              <a:br>
                <a:rPr lang="en-US" altLang="zh-TW" sz="1400" dirty="0">
                  <a:solidFill>
                    <a:srgbClr val="403F53"/>
                  </a:solidFill>
                  <a:latin typeface="Consolas" panose="020B0609020204030204" pitchFamily="49" charset="0"/>
                </a:rPr>
              </a:br>
              <a:r>
                <a:rPr lang="en-US" altLang="zh-TW" sz="1400" dirty="0">
                  <a:solidFill>
                    <a:srgbClr val="403F53"/>
                  </a:solidFill>
                  <a:latin typeface="Consolas" panose="020B0609020204030204" pitchFamily="49" charset="0"/>
                </a:rPr>
                <a:t> 6	</a:t>
              </a:r>
              <a:r>
                <a:rPr lang="en-US" altLang="zh-TW" sz="1400" dirty="0" err="1">
                  <a:solidFill>
                    <a:srgbClr val="403F53"/>
                  </a:solidFill>
                  <a:latin typeface="Consolas" panose="020B0609020204030204" pitchFamily="49" charset="0"/>
                </a:rPr>
                <a:t>yolo</a:t>
              </a:r>
              <a:r>
                <a:rPr lang="en-US" altLang="zh-TW" sz="1400" dirty="0" err="1">
                  <a:solidFill>
                    <a:srgbClr val="994CC3"/>
                  </a:solidFill>
                  <a:latin typeface="Consolas" panose="020B0609020204030204" pitchFamily="49" charset="0"/>
                </a:rPr>
                <a:t>.</a:t>
              </a:r>
              <a:r>
                <a:rPr lang="en-US" altLang="zh-TW" sz="1400" dirty="0" err="1">
                  <a:solidFill>
                    <a:srgbClr val="403F53"/>
                  </a:solidFill>
                  <a:latin typeface="Consolas" panose="020B0609020204030204" pitchFamily="49" charset="0"/>
                </a:rPr>
                <a:t>config</a:t>
              </a:r>
              <a:r>
                <a:rPr lang="en-US" altLang="zh-TW" sz="1400" dirty="0" err="1">
                  <a:solidFill>
                    <a:srgbClr val="994CC3"/>
                  </a:solidFill>
                  <a:latin typeface="Consolas" panose="020B0609020204030204" pitchFamily="49" charset="0"/>
                </a:rPr>
                <a:t>.</a:t>
              </a:r>
              <a:r>
                <a:rPr lang="en-US" altLang="zh-TW" sz="1400" dirty="0" err="1">
                  <a:solidFill>
                    <a:srgbClr val="403F53"/>
                  </a:solidFill>
                  <a:latin typeface="Consolas" panose="020B0609020204030204" pitchFamily="49" charset="0"/>
                </a:rPr>
                <a:t>parse_names</a:t>
              </a:r>
              <a:r>
                <a:rPr lang="en-US" altLang="zh-TW" sz="1400" dirty="0">
                  <a:solidFill>
                    <a:srgbClr val="994CC3"/>
                  </a:solidFill>
                  <a:latin typeface="Consolas" panose="020B0609020204030204" pitchFamily="49" charset="0"/>
                </a:rPr>
                <a:t>(</a:t>
              </a:r>
              <a:r>
                <a:rPr lang="en-US" altLang="zh-TW" sz="1400" dirty="0">
                  <a:solidFill>
                    <a:srgbClr val="4876D6"/>
                  </a:solidFill>
                  <a:latin typeface="Consolas" panose="020B0609020204030204" pitchFamily="49" charset="0"/>
                </a:rPr>
                <a:t>"</a:t>
              </a:r>
              <a:r>
                <a:rPr lang="en-US" altLang="zh-TW" sz="1400" dirty="0" err="1">
                  <a:solidFill>
                    <a:srgbClr val="4876D6"/>
                  </a:solidFill>
                  <a:latin typeface="Consolas" panose="020B0609020204030204" pitchFamily="49" charset="0"/>
                </a:rPr>
                <a:t>coco.names</a:t>
              </a:r>
              <a:r>
                <a:rPr lang="en-US" altLang="zh-TW" sz="1400" dirty="0">
                  <a:solidFill>
                    <a:srgbClr val="4876D6"/>
                  </a:solidFill>
                  <a:latin typeface="Consolas" panose="020B0609020204030204" pitchFamily="49" charset="0"/>
                </a:rPr>
                <a:t>"</a:t>
              </a:r>
              <a:r>
                <a:rPr lang="en-US" altLang="zh-TW" sz="1400" dirty="0">
                  <a:solidFill>
                    <a:srgbClr val="994CC3"/>
                  </a:solidFill>
                  <a:latin typeface="Consolas" panose="020B0609020204030204" pitchFamily="49" charset="0"/>
                </a:rPr>
                <a:t>)</a:t>
              </a:r>
              <a:endParaRPr lang="en-US" altLang="zh-TW" sz="1400" dirty="0">
                <a:solidFill>
                  <a:srgbClr val="403F53"/>
                </a:solidFill>
                <a:latin typeface="Consolas" panose="020B0609020204030204" pitchFamily="49" charset="0"/>
              </a:endParaRPr>
            </a:p>
            <a:p>
              <a:r>
                <a:rPr lang="en-US" altLang="zh-TW" sz="1400" dirty="0">
                  <a:solidFill>
                    <a:srgbClr val="403F53"/>
                  </a:solidFill>
                  <a:latin typeface="Consolas" panose="020B0609020204030204" pitchFamily="49" charset="0"/>
                </a:rPr>
                <a:t> 7	</a:t>
              </a:r>
              <a:r>
                <a:rPr lang="en-US" altLang="zh-TW" sz="1400" dirty="0" err="1">
                  <a:solidFill>
                    <a:srgbClr val="403F53"/>
                  </a:solidFill>
                  <a:latin typeface="Consolas" panose="020B0609020204030204" pitchFamily="49" charset="0"/>
                </a:rPr>
                <a:t>yolo</a:t>
              </a:r>
              <a:r>
                <a:rPr lang="en-US" altLang="zh-TW" sz="1400" dirty="0" err="1">
                  <a:solidFill>
                    <a:srgbClr val="994CC3"/>
                  </a:solidFill>
                  <a:latin typeface="Consolas" panose="020B0609020204030204" pitchFamily="49" charset="0"/>
                </a:rPr>
                <a:t>.</a:t>
              </a:r>
              <a:r>
                <a:rPr lang="en-US" altLang="zh-TW" sz="1400" dirty="0" err="1">
                  <a:solidFill>
                    <a:srgbClr val="403F53"/>
                  </a:solidFill>
                  <a:latin typeface="Consolas" panose="020B0609020204030204" pitchFamily="49" charset="0"/>
                </a:rPr>
                <a:t>config</a:t>
              </a:r>
              <a:r>
                <a:rPr lang="en-US" altLang="zh-TW" sz="1400" dirty="0" err="1">
                  <a:solidFill>
                    <a:srgbClr val="994CC3"/>
                  </a:solidFill>
                  <a:latin typeface="Consolas" panose="020B0609020204030204" pitchFamily="49" charset="0"/>
                </a:rPr>
                <a:t>.</a:t>
              </a:r>
              <a:r>
                <a:rPr lang="en-US" altLang="zh-TW" sz="1400" dirty="0" err="1">
                  <a:solidFill>
                    <a:srgbClr val="403F53"/>
                  </a:solidFill>
                  <a:latin typeface="Consolas" panose="020B0609020204030204" pitchFamily="49" charset="0"/>
                </a:rPr>
                <a:t>parse_cfg</a:t>
              </a:r>
              <a:r>
                <a:rPr lang="en-US" altLang="zh-TW" sz="1400" dirty="0">
                  <a:solidFill>
                    <a:srgbClr val="994CC3"/>
                  </a:solidFill>
                  <a:latin typeface="Consolas" panose="020B0609020204030204" pitchFamily="49" charset="0"/>
                </a:rPr>
                <a:t>(</a:t>
              </a:r>
              <a:r>
                <a:rPr lang="en-US" altLang="zh-TW" sz="1400" dirty="0">
                  <a:solidFill>
                    <a:srgbClr val="4876D6"/>
                  </a:solidFill>
                  <a:latin typeface="Consolas" panose="020B0609020204030204" pitchFamily="49" charset="0"/>
                </a:rPr>
                <a:t>"./config/yolov4.cfg"</a:t>
              </a:r>
              <a:r>
                <a:rPr lang="en-US" altLang="zh-TW" sz="1400" dirty="0">
                  <a:solidFill>
                    <a:srgbClr val="994CC3"/>
                  </a:solidFill>
                  <a:latin typeface="Consolas" panose="020B0609020204030204" pitchFamily="49" charset="0"/>
                </a:rPr>
                <a:t>)</a:t>
              </a:r>
            </a:p>
            <a:p>
              <a:r>
                <a:rPr lang="en-US" altLang="zh-TW" sz="1400" dirty="0">
                  <a:solidFill>
                    <a:srgbClr val="403F53"/>
                  </a:solidFill>
                  <a:latin typeface="Consolas" panose="020B0609020204030204" pitchFamily="49" charset="0"/>
                </a:rPr>
                <a:t> 8	</a:t>
              </a:r>
              <a:br>
                <a:rPr lang="en-US" altLang="zh-TW" sz="1400" dirty="0">
                  <a:solidFill>
                    <a:srgbClr val="403F53"/>
                  </a:solidFill>
                  <a:latin typeface="Consolas" panose="020B0609020204030204" pitchFamily="49" charset="0"/>
                </a:rPr>
              </a:br>
              <a:r>
                <a:rPr lang="en-US" altLang="zh-TW" sz="1400" dirty="0">
                  <a:solidFill>
                    <a:srgbClr val="403F53"/>
                  </a:solidFill>
                  <a:latin typeface="Consolas" panose="020B0609020204030204" pitchFamily="49" charset="0"/>
                </a:rPr>
                <a:t> 9	yolo</a:t>
              </a:r>
              <a:r>
                <a:rPr lang="en-US" altLang="zh-TW" sz="1400" dirty="0">
                  <a:solidFill>
                    <a:srgbClr val="994CC3"/>
                  </a:solidFill>
                  <a:latin typeface="Consolas" panose="020B0609020204030204" pitchFamily="49" charset="0"/>
                </a:rPr>
                <a:t>.</a:t>
              </a:r>
              <a:r>
                <a:rPr lang="en-US" altLang="zh-TW" sz="1400" dirty="0">
                  <a:solidFill>
                    <a:srgbClr val="403F53"/>
                  </a:solidFill>
                  <a:latin typeface="Consolas" panose="020B0609020204030204" pitchFamily="49" charset="0"/>
                </a:rPr>
                <a:t>make_model</a:t>
              </a:r>
              <a:r>
                <a:rPr lang="en-US" altLang="zh-TW" sz="1400" dirty="0">
                  <a:solidFill>
                    <a:srgbClr val="994CC3"/>
                  </a:solidFill>
                  <a:latin typeface="Consolas" panose="020B0609020204030204" pitchFamily="49" charset="0"/>
                </a:rPr>
                <a:t>()</a:t>
              </a:r>
              <a:endParaRPr lang="en-US" altLang="zh-TW" sz="1400" dirty="0">
                <a:solidFill>
                  <a:srgbClr val="403F53"/>
                </a:solidFill>
                <a:latin typeface="Consolas" panose="020B0609020204030204" pitchFamily="49" charset="0"/>
              </a:endParaRPr>
            </a:p>
            <a:p>
              <a:r>
                <a:rPr lang="en-US" altLang="zh-TW" sz="1400" dirty="0">
                  <a:solidFill>
                    <a:srgbClr val="403F53"/>
                  </a:solidFill>
                  <a:latin typeface="Consolas" panose="020B0609020204030204" pitchFamily="49" charset="0"/>
                </a:rPr>
                <a:t>10	</a:t>
              </a:r>
              <a:r>
                <a:rPr lang="en-US" altLang="zh-TW" sz="1400" dirty="0" err="1">
                  <a:solidFill>
                    <a:srgbClr val="403F53"/>
                  </a:solidFill>
                  <a:latin typeface="Consolas" panose="020B0609020204030204" pitchFamily="49" charset="0"/>
                </a:rPr>
                <a:t>yolo</a:t>
              </a:r>
              <a:r>
                <a:rPr lang="en-US" altLang="zh-TW" sz="1400" dirty="0" err="1">
                  <a:solidFill>
                    <a:srgbClr val="994CC3"/>
                  </a:solidFill>
                  <a:latin typeface="Consolas" panose="020B0609020204030204" pitchFamily="49" charset="0"/>
                </a:rPr>
                <a:t>.</a:t>
              </a:r>
              <a:r>
                <a:rPr lang="en-US" altLang="zh-TW" sz="1400" dirty="0" err="1">
                  <a:solidFill>
                    <a:srgbClr val="403F53"/>
                  </a:solidFill>
                  <a:latin typeface="Consolas" panose="020B0609020204030204" pitchFamily="49" charset="0"/>
                </a:rPr>
                <a:t>load_weights</a:t>
              </a:r>
              <a:r>
                <a:rPr lang="en-US" altLang="zh-TW" sz="1400" dirty="0">
                  <a:solidFill>
                    <a:srgbClr val="994CC3"/>
                  </a:solidFill>
                  <a:latin typeface="Consolas" panose="020B0609020204030204" pitchFamily="49" charset="0"/>
                </a:rPr>
                <a:t>(</a:t>
              </a:r>
              <a:r>
                <a:rPr lang="en-US" altLang="zh-TW" sz="1400" dirty="0">
                  <a:solidFill>
                    <a:srgbClr val="4876D6"/>
                  </a:solidFill>
                  <a:latin typeface="Consolas" panose="020B0609020204030204" pitchFamily="49" charset="0"/>
                </a:rPr>
                <a:t>“./weight/yolov4.weights"</a:t>
              </a:r>
              <a:r>
                <a:rPr lang="en-US" altLang="zh-TW" sz="1400" dirty="0">
                  <a:solidFill>
                    <a:srgbClr val="994CC3"/>
                  </a:solidFill>
                  <a:latin typeface="Consolas" panose="020B0609020204030204" pitchFamily="49" charset="0"/>
                </a:rPr>
                <a:t>,</a:t>
              </a:r>
              <a:r>
                <a:rPr lang="en-US" altLang="zh-TW" sz="1400" dirty="0">
                  <a:solidFill>
                    <a:srgbClr val="403F53"/>
                  </a:solidFill>
                  <a:latin typeface="Consolas" panose="020B0609020204030204" pitchFamily="49" charset="0"/>
                </a:rPr>
                <a:t> weights_type</a:t>
              </a:r>
              <a:r>
                <a:rPr lang="en-US" altLang="zh-TW" sz="1400" dirty="0">
                  <a:solidFill>
                    <a:srgbClr val="0C969B"/>
                  </a:solidFill>
                  <a:latin typeface="Consolas" panose="020B0609020204030204" pitchFamily="49" charset="0"/>
                </a:rPr>
                <a:t>=</a:t>
              </a:r>
              <a:r>
                <a:rPr lang="en-US" altLang="zh-TW" sz="1400" dirty="0">
                  <a:solidFill>
                    <a:srgbClr val="4876D6"/>
                  </a:solidFill>
                  <a:latin typeface="Consolas" panose="020B0609020204030204" pitchFamily="49" charset="0"/>
                </a:rPr>
                <a:t>"yolo"</a:t>
              </a:r>
              <a:r>
                <a:rPr lang="en-US" altLang="zh-TW" sz="1400" dirty="0">
                  <a:solidFill>
                    <a:srgbClr val="994CC3"/>
                  </a:solidFill>
                  <a:latin typeface="Consolas" panose="020B0609020204030204" pitchFamily="49" charset="0"/>
                </a:rPr>
                <a:t>)</a:t>
              </a:r>
            </a:p>
            <a:p>
              <a:r>
                <a:rPr lang="en-US" altLang="zh-TW" sz="1400" dirty="0">
                  <a:solidFill>
                    <a:srgbClr val="403F53"/>
                  </a:solidFill>
                  <a:latin typeface="Consolas" panose="020B0609020204030204" pitchFamily="49" charset="0"/>
                </a:rPr>
                <a:t>11	</a:t>
              </a:r>
              <a:r>
                <a:rPr lang="en-US" altLang="zh-TW" sz="1400" dirty="0" err="1">
                  <a:solidFill>
                    <a:srgbClr val="403F53"/>
                  </a:solidFill>
                  <a:latin typeface="Consolas" panose="020B0609020204030204" pitchFamily="49" charset="0"/>
                </a:rPr>
                <a:t>yolo</a:t>
              </a:r>
              <a:r>
                <a:rPr lang="en-US" altLang="zh-TW" sz="1400" dirty="0" err="1">
                  <a:solidFill>
                    <a:srgbClr val="994CC3"/>
                  </a:solidFill>
                  <a:latin typeface="Consolas" panose="020B0609020204030204" pitchFamily="49" charset="0"/>
                </a:rPr>
                <a:t>.</a:t>
              </a:r>
              <a:r>
                <a:rPr lang="en-US" altLang="zh-TW" sz="1400" dirty="0" err="1">
                  <a:solidFill>
                    <a:srgbClr val="403F53"/>
                  </a:solidFill>
                  <a:latin typeface="Consolas" panose="020B0609020204030204" pitchFamily="49" charset="0"/>
                </a:rPr>
                <a:t>summary</a:t>
              </a:r>
              <a:r>
                <a:rPr lang="en-US" altLang="zh-TW" sz="1400" dirty="0">
                  <a:solidFill>
                    <a:srgbClr val="994CC3"/>
                  </a:solidFill>
                  <a:latin typeface="Consolas" panose="020B0609020204030204" pitchFamily="49" charset="0"/>
                </a:rPr>
                <a:t>()</a:t>
              </a:r>
              <a:br>
                <a:rPr lang="en-US" altLang="zh-TW" sz="1400" dirty="0">
                  <a:solidFill>
                    <a:srgbClr val="403F53"/>
                  </a:solidFill>
                  <a:latin typeface="Consolas" panose="020B0609020204030204" pitchFamily="49" charset="0"/>
                </a:rPr>
              </a:br>
              <a:r>
                <a:rPr lang="en-US" altLang="zh-TW" sz="1400" dirty="0">
                  <a:solidFill>
                    <a:srgbClr val="403F53"/>
                  </a:solidFill>
                  <a:latin typeface="Consolas" panose="020B0609020204030204" pitchFamily="49" charset="0"/>
                </a:rPr>
                <a:t>12	</a:t>
              </a:r>
            </a:p>
            <a:p>
              <a:r>
                <a:rPr lang="en-US" altLang="zh-TW" sz="1400" dirty="0">
                  <a:solidFill>
                    <a:srgbClr val="403F53"/>
                  </a:solidFill>
                  <a:latin typeface="Consolas" panose="020B0609020204030204" pitchFamily="49" charset="0"/>
                </a:rPr>
                <a:t>13	</a:t>
              </a:r>
              <a:r>
                <a:rPr lang="en-US" altLang="zh-TW" sz="1400" b="0" dirty="0">
                  <a:solidFill>
                    <a:srgbClr val="6A9955"/>
                  </a:solidFill>
                  <a:effectLst/>
                  <a:latin typeface="Consolas" panose="020B0609020204030204" pitchFamily="49" charset="0"/>
                </a:rPr>
                <a:t># Image</a:t>
              </a:r>
              <a:br>
                <a:rPr lang="en-US" altLang="zh-TW" sz="1400" dirty="0">
                  <a:solidFill>
                    <a:srgbClr val="403F53"/>
                  </a:solidFill>
                  <a:latin typeface="Consolas" panose="020B0609020204030204" pitchFamily="49" charset="0"/>
                </a:rPr>
              </a:br>
              <a:r>
                <a:rPr lang="en-US" altLang="zh-TW" sz="1400" dirty="0">
                  <a:solidFill>
                    <a:srgbClr val="403F53"/>
                  </a:solidFill>
                  <a:latin typeface="Consolas" panose="020B0609020204030204" pitchFamily="49" charset="0"/>
                </a:rPr>
                <a:t>14	</a:t>
              </a:r>
              <a:r>
                <a:rPr lang="en-US" altLang="zh-TW" sz="1400" dirty="0" err="1">
                  <a:solidFill>
                    <a:srgbClr val="403F53"/>
                  </a:solidFill>
                  <a:latin typeface="Consolas" panose="020B0609020204030204" pitchFamily="49" charset="0"/>
                </a:rPr>
                <a:t>yolo</a:t>
              </a:r>
              <a:r>
                <a:rPr lang="en-US" altLang="zh-TW" sz="1400" dirty="0" err="1">
                  <a:solidFill>
                    <a:srgbClr val="994CC3"/>
                  </a:solidFill>
                  <a:latin typeface="Consolas" panose="020B0609020204030204" pitchFamily="49" charset="0"/>
                </a:rPr>
                <a:t>.</a:t>
              </a:r>
              <a:r>
                <a:rPr lang="en-US" altLang="zh-TW" sz="1400" dirty="0" err="1">
                  <a:solidFill>
                    <a:srgbClr val="403F53"/>
                  </a:solidFill>
                  <a:latin typeface="Consolas" panose="020B0609020204030204" pitchFamily="49" charset="0"/>
                </a:rPr>
                <a:t>inference</a:t>
              </a:r>
              <a:r>
                <a:rPr lang="en-US" altLang="zh-TW" sz="1400" dirty="0">
                  <a:solidFill>
                    <a:srgbClr val="994CC3"/>
                  </a:solidFill>
                  <a:latin typeface="Consolas" panose="020B0609020204030204" pitchFamily="49" charset="0"/>
                </a:rPr>
                <a:t>(</a:t>
              </a:r>
              <a:r>
                <a:rPr lang="en-US" altLang="zh-TW" sz="1400" dirty="0" err="1">
                  <a:solidFill>
                    <a:srgbClr val="403F53"/>
                  </a:solidFill>
                  <a:latin typeface="Consolas" panose="020B0609020204030204" pitchFamily="49" charset="0"/>
                </a:rPr>
                <a:t>media_path</a:t>
              </a:r>
              <a:r>
                <a:rPr lang="en-US" altLang="zh-TW" sz="1400" dirty="0">
                  <a:solidFill>
                    <a:srgbClr val="0C969B"/>
                  </a:solidFill>
                  <a:latin typeface="Consolas" panose="020B0609020204030204" pitchFamily="49" charset="0"/>
                </a:rPr>
                <a:t>=</a:t>
              </a:r>
              <a:r>
                <a:rPr lang="en-US" altLang="zh-TW" sz="1400" dirty="0">
                  <a:solidFill>
                    <a:srgbClr val="4876D6"/>
                  </a:solidFill>
                  <a:latin typeface="Consolas" panose="020B0609020204030204" pitchFamily="49" charset="0"/>
                </a:rPr>
                <a:t>“kite.jpg"</a:t>
              </a:r>
              <a:r>
                <a:rPr lang="en-US" altLang="zh-TW" sz="1400" dirty="0">
                  <a:solidFill>
                    <a:srgbClr val="994CC3"/>
                  </a:solidFill>
                  <a:latin typeface="Consolas" panose="020B0609020204030204" pitchFamily="49" charset="0"/>
                </a:rPr>
                <a:t>)</a:t>
              </a:r>
              <a:endParaRPr lang="zh-TW" altLang="en-US" sz="1400" i="1" dirty="0">
                <a:solidFill>
                  <a:srgbClr val="989FB1"/>
                </a:solidFill>
                <a:latin typeface="Consolas" panose="020B0609020204030204" pitchFamily="49" charset="0"/>
              </a:endParaRPr>
            </a:p>
          </p:txBody>
        </p:sp>
      </p:grpSp>
      <p:sp>
        <p:nvSpPr>
          <p:cNvPr id="7" name="矩形 6">
            <a:extLst>
              <a:ext uri="{FF2B5EF4-FFF2-40B4-BE49-F238E27FC236}">
                <a16:creationId xmlns:a16="http://schemas.microsoft.com/office/drawing/2014/main" id="{B9EF5246-93D0-4031-A2BB-4A3BCF4127F5}"/>
              </a:ext>
            </a:extLst>
          </p:cNvPr>
          <p:cNvSpPr/>
          <p:nvPr/>
        </p:nvSpPr>
        <p:spPr>
          <a:xfrm>
            <a:off x="863587" y="2058306"/>
            <a:ext cx="7823211" cy="790216"/>
          </a:xfrm>
          <a:prstGeom prst="rect">
            <a:avLst/>
          </a:prstGeom>
          <a:solidFill>
            <a:schemeClr val="tx1">
              <a:lumMod val="75000"/>
              <a:lumOff val="25000"/>
            </a:schemeClr>
          </a:solidFill>
        </p:spPr>
        <p:txBody>
          <a:bodyPr wrap="square">
            <a:spAutoFit/>
          </a:bodyPr>
          <a:lstStyle/>
          <a:p>
            <a:pPr algn="just">
              <a:lnSpc>
                <a:spcPct val="110000"/>
              </a:lnSpc>
              <a:spcAft>
                <a:spcPts val="0"/>
              </a:spcAft>
            </a:pPr>
            <a:r>
              <a:rPr lang="en-US" sz="1400" i="1" kern="100" dirty="0">
                <a:solidFill>
                  <a:srgbClr val="00B050"/>
                </a:solidFill>
                <a:latin typeface="Consolas" panose="020B0609020204030204" pitchFamily="49" charset="0"/>
                <a:ea typeface="標楷體" panose="03000509000000000000" pitchFamily="65" charset="-120"/>
                <a:cs typeface="Times New Roman" panose="02020603050405020304" pitchFamily="18" charset="0"/>
              </a:rPr>
              <a:t># Using YOLOv4 to detect ‘kite.jpg’.</a:t>
            </a:r>
          </a:p>
          <a:p>
            <a:pPr algn="just">
              <a:lnSpc>
                <a:spcPct val="110000"/>
              </a:lnSpc>
              <a:spcAft>
                <a:spcPts val="0"/>
              </a:spcAft>
            </a:pPr>
            <a:r>
              <a:rPr lang="en-US" sz="1400" kern="100" dirty="0">
                <a:solidFill>
                  <a:schemeClr val="bg1"/>
                </a:solidFill>
                <a:latin typeface="Consolas" panose="020B0609020204030204" pitchFamily="49" charset="0"/>
                <a:ea typeface="標楷體" panose="03000509000000000000" pitchFamily="65" charset="-120"/>
                <a:cs typeface="Times New Roman" panose="02020603050405020304" pitchFamily="18" charset="0"/>
              </a:rPr>
              <a:t>$&gt; cd /home/</a:t>
            </a:r>
            <a:r>
              <a:rPr lang="en-US" sz="1400" kern="100" dirty="0" err="1">
                <a:solidFill>
                  <a:schemeClr val="bg1"/>
                </a:solidFill>
                <a:latin typeface="Consolas" panose="020B0609020204030204" pitchFamily="49" charset="0"/>
                <a:ea typeface="標楷體" panose="03000509000000000000" pitchFamily="65" charset="-120"/>
                <a:cs typeface="Times New Roman" panose="02020603050405020304" pitchFamily="18" charset="0"/>
              </a:rPr>
              <a:t>lpslab</a:t>
            </a:r>
            <a:r>
              <a:rPr lang="en-US" sz="1400" kern="100" dirty="0">
                <a:solidFill>
                  <a:schemeClr val="bg1"/>
                </a:solidFill>
                <a:latin typeface="Consolas" panose="020B0609020204030204" pitchFamily="49" charset="0"/>
                <a:ea typeface="標楷體" panose="03000509000000000000" pitchFamily="65" charset="-120"/>
                <a:cs typeface="Times New Roman" panose="02020603050405020304" pitchFamily="18" charset="0"/>
              </a:rPr>
              <a:t>/Desktop/lab1/CPU</a:t>
            </a:r>
          </a:p>
          <a:p>
            <a:pPr algn="just">
              <a:lnSpc>
                <a:spcPct val="110000"/>
              </a:lnSpc>
              <a:spcAft>
                <a:spcPts val="0"/>
              </a:spcAft>
            </a:pPr>
            <a:r>
              <a:rPr lang="en-US" sz="1400" kern="100" dirty="0">
                <a:solidFill>
                  <a:schemeClr val="bg1"/>
                </a:solidFill>
                <a:latin typeface="Consolas" panose="020B0609020204030204" pitchFamily="49" charset="0"/>
                <a:ea typeface="標楷體" panose="03000509000000000000" pitchFamily="65" charset="-120"/>
                <a:cs typeface="Times New Roman" panose="02020603050405020304" pitchFamily="18" charset="0"/>
              </a:rPr>
              <a:t>$&gt; python3 yolo_v4.py</a:t>
            </a:r>
          </a:p>
        </p:txBody>
      </p:sp>
    </p:spTree>
    <p:extLst>
      <p:ext uri="{BB962C8B-B14F-4D97-AF65-F5344CB8AC3E}">
        <p14:creationId xmlns:p14="http://schemas.microsoft.com/office/powerpoint/2010/main" val="2182047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EEBD8-A1C6-4A3B-8CFA-492ED2067E59}"/>
              </a:ext>
            </a:extLst>
          </p:cNvPr>
          <p:cNvSpPr>
            <a:spLocks noGrp="1"/>
          </p:cNvSpPr>
          <p:nvPr>
            <p:ph type="title"/>
          </p:nvPr>
        </p:nvSpPr>
        <p:spPr/>
        <p:txBody>
          <a:bodyPr/>
          <a:lstStyle/>
          <a:p>
            <a:r>
              <a:rPr lang="en-US" altLang="zh-TW" dirty="0"/>
              <a:t>YOLOv4 with TensorFlow 2</a:t>
            </a:r>
            <a:endParaRPr lang="zh-TW" altLang="en-US" dirty="0"/>
          </a:p>
        </p:txBody>
      </p:sp>
      <p:sp>
        <p:nvSpPr>
          <p:cNvPr id="3" name="內容版面配置區 2">
            <a:extLst>
              <a:ext uri="{FF2B5EF4-FFF2-40B4-BE49-F238E27FC236}">
                <a16:creationId xmlns:a16="http://schemas.microsoft.com/office/drawing/2014/main" id="{56AB9393-2A81-447B-A934-D59F903451B2}"/>
              </a:ext>
            </a:extLst>
          </p:cNvPr>
          <p:cNvSpPr>
            <a:spLocks noGrp="1"/>
          </p:cNvSpPr>
          <p:nvPr>
            <p:ph idx="1"/>
          </p:nvPr>
        </p:nvSpPr>
        <p:spPr/>
        <p:txBody>
          <a:bodyPr/>
          <a:lstStyle/>
          <a:p>
            <a:r>
              <a:rPr lang="en-US" altLang="zh-TW" sz="2400" dirty="0"/>
              <a:t>Dataset</a:t>
            </a:r>
            <a:endParaRPr lang="en-US" altLang="zh-TW" dirty="0"/>
          </a:p>
          <a:p>
            <a:pPr lvl="1"/>
            <a:r>
              <a:rPr lang="en-US" altLang="zh-TW" sz="2000" dirty="0"/>
              <a:t>COCO Dataset 2017 Train images</a:t>
            </a:r>
          </a:p>
          <a:p>
            <a:pPr lvl="1"/>
            <a:r>
              <a:rPr lang="en-US" altLang="zh-TW" sz="2000" dirty="0"/>
              <a:t>COCO Dataset 2017 Val images</a:t>
            </a:r>
          </a:p>
          <a:p>
            <a:pPr lvl="1"/>
            <a:endParaRPr lang="zh-TW" altLang="en-US" dirty="0"/>
          </a:p>
        </p:txBody>
      </p:sp>
      <p:sp>
        <p:nvSpPr>
          <p:cNvPr id="4" name="投影片編號版面配置區 3">
            <a:extLst>
              <a:ext uri="{FF2B5EF4-FFF2-40B4-BE49-F238E27FC236}">
                <a16:creationId xmlns:a16="http://schemas.microsoft.com/office/drawing/2014/main" id="{787E81F4-0EB1-4ACC-AD3C-267E6B375715}"/>
              </a:ext>
            </a:extLst>
          </p:cNvPr>
          <p:cNvSpPr>
            <a:spLocks noGrp="1"/>
          </p:cNvSpPr>
          <p:nvPr>
            <p:ph type="sldNum" sz="quarter" idx="12"/>
          </p:nvPr>
        </p:nvSpPr>
        <p:spPr/>
        <p:txBody>
          <a:bodyPr/>
          <a:lstStyle/>
          <a:p>
            <a:fld id="{73DA0BB7-265A-403C-9275-D587AB510EDC}" type="slidenum">
              <a:rPr lang="zh-TW" altLang="en-US" smtClean="0"/>
              <a:t>27</a:t>
            </a:fld>
            <a:endParaRPr lang="zh-TW" altLang="en-US"/>
          </a:p>
        </p:txBody>
      </p:sp>
      <p:grpSp>
        <p:nvGrpSpPr>
          <p:cNvPr id="12" name="群組 11">
            <a:extLst>
              <a:ext uri="{FF2B5EF4-FFF2-40B4-BE49-F238E27FC236}">
                <a16:creationId xmlns:a16="http://schemas.microsoft.com/office/drawing/2014/main" id="{C34A1BC0-A58E-4F63-BD11-7CFC3B59F177}"/>
              </a:ext>
            </a:extLst>
          </p:cNvPr>
          <p:cNvGrpSpPr/>
          <p:nvPr/>
        </p:nvGrpSpPr>
        <p:grpSpPr>
          <a:xfrm>
            <a:off x="554868" y="3176972"/>
            <a:ext cx="8083890" cy="2004591"/>
            <a:chOff x="493204" y="3188605"/>
            <a:chExt cx="8083890" cy="2004591"/>
          </a:xfrm>
        </p:grpSpPr>
        <p:sp>
          <p:nvSpPr>
            <p:cNvPr id="10" name="矩形 9">
              <a:extLst>
                <a:ext uri="{FF2B5EF4-FFF2-40B4-BE49-F238E27FC236}">
                  <a16:creationId xmlns:a16="http://schemas.microsoft.com/office/drawing/2014/main" id="{CEAABC97-50BE-4F3E-9D6E-7BBC8251B7A9}"/>
                </a:ext>
              </a:extLst>
            </p:cNvPr>
            <p:cNvSpPr/>
            <p:nvPr/>
          </p:nvSpPr>
          <p:spPr>
            <a:xfrm>
              <a:off x="493204" y="3188605"/>
              <a:ext cx="8083890" cy="2004591"/>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F562116A-8479-4533-8A53-8556A44FFDFE}"/>
                </a:ext>
              </a:extLst>
            </p:cNvPr>
            <p:cNvSpPr/>
            <p:nvPr/>
          </p:nvSpPr>
          <p:spPr>
            <a:xfrm>
              <a:off x="602910" y="3753036"/>
              <a:ext cx="7924558" cy="1169551"/>
            </a:xfrm>
            <a:prstGeom prst="rect">
              <a:avLst/>
            </a:prstGeom>
          </p:spPr>
          <p:txBody>
            <a:bodyPr wrap="square">
              <a:spAutoFit/>
            </a:bodyPr>
            <a:lstStyle/>
            <a:p>
              <a:r>
                <a:rPr lang="en-US" altLang="zh-TW" sz="1400" dirty="0">
                  <a:solidFill>
                    <a:srgbClr val="403F53"/>
                  </a:solidFill>
                  <a:latin typeface="Consolas" panose="020B0609020204030204" pitchFamily="49" charset="0"/>
                </a:rPr>
                <a:t>1    &lt;path&gt;/image_0.jpg &lt;class_id&gt;,&lt;center_x&gt;,&lt;center_y&gt;,&lt;width&gt;,&lt;height&gt; ...</a:t>
              </a:r>
              <a:br>
                <a:rPr lang="en-US" altLang="zh-TW" sz="1400" dirty="0">
                  <a:solidFill>
                    <a:srgbClr val="403F53"/>
                  </a:solidFill>
                  <a:latin typeface="Consolas" panose="020B0609020204030204" pitchFamily="49" charset="0"/>
                </a:rPr>
              </a:br>
              <a:r>
                <a:rPr lang="en-US" altLang="zh-TW" sz="1400" dirty="0">
                  <a:solidFill>
                    <a:srgbClr val="403F53"/>
                  </a:solidFill>
                  <a:latin typeface="Consolas" panose="020B0609020204030204" pitchFamily="49" charset="0"/>
                </a:rPr>
                <a:t>2    &lt;path&gt;/image_1.jpg &lt;class_id&gt;,&lt;center_x&gt;,&lt;center_y&gt;,&lt;width&gt;,&lt;height&gt; ...</a:t>
              </a:r>
              <a:br>
                <a:rPr lang="en-US" altLang="zh-TW" sz="1400" dirty="0">
                  <a:solidFill>
                    <a:srgbClr val="403F53"/>
                  </a:solidFill>
                  <a:latin typeface="Consolas" panose="020B0609020204030204" pitchFamily="49" charset="0"/>
                </a:rPr>
              </a:br>
              <a:r>
                <a:rPr lang="en-US" altLang="zh-TW" sz="1400" dirty="0">
                  <a:solidFill>
                    <a:srgbClr val="403F53"/>
                  </a:solidFill>
                  <a:latin typeface="Consolas" panose="020B0609020204030204" pitchFamily="49" charset="0"/>
                </a:rPr>
                <a:t>3    &lt;path&gt;/image_2.jpg &lt;class_id&gt;,&lt;center_x&gt;,&lt;center_y&gt;,&lt;width&gt;,&lt;height&gt; ...</a:t>
              </a:r>
              <a:br>
                <a:rPr lang="en-US" altLang="zh-TW" sz="1400" dirty="0">
                  <a:solidFill>
                    <a:srgbClr val="403F53"/>
                  </a:solidFill>
                  <a:latin typeface="Consolas" panose="020B0609020204030204" pitchFamily="49" charset="0"/>
                </a:rPr>
              </a:br>
              <a:r>
                <a:rPr lang="en-US" altLang="zh-TW" sz="1400" dirty="0">
                  <a:solidFill>
                    <a:srgbClr val="403F53"/>
                  </a:solidFill>
                  <a:latin typeface="Consolas" panose="020B0609020204030204" pitchFamily="49" charset="0"/>
                </a:rPr>
                <a:t>4</a:t>
              </a:r>
            </a:p>
            <a:p>
              <a:r>
                <a:rPr lang="en-US" altLang="zh-TW" sz="1400" dirty="0">
                  <a:solidFill>
                    <a:srgbClr val="403F53"/>
                  </a:solidFill>
                  <a:latin typeface="Consolas" panose="020B0609020204030204" pitchFamily="49" charset="0"/>
                </a:rPr>
                <a:t>5    ...</a:t>
              </a:r>
              <a:endParaRPr lang="zh-TW" altLang="en-US" sz="1400" dirty="0">
                <a:latin typeface="Consolas" panose="020B0609020204030204" pitchFamily="49" charset="0"/>
              </a:endParaRPr>
            </a:p>
          </p:txBody>
        </p:sp>
      </p:grpSp>
      <p:cxnSp>
        <p:nvCxnSpPr>
          <p:cNvPr id="14" name="直線接點 13">
            <a:extLst>
              <a:ext uri="{FF2B5EF4-FFF2-40B4-BE49-F238E27FC236}">
                <a16:creationId xmlns:a16="http://schemas.microsoft.com/office/drawing/2014/main" id="{C5B72C3F-6D56-464F-9F04-4478D43B2E70}"/>
              </a:ext>
            </a:extLst>
          </p:cNvPr>
          <p:cNvCxnSpPr>
            <a:cxnSpLocks/>
          </p:cNvCxnSpPr>
          <p:nvPr/>
        </p:nvCxnSpPr>
        <p:spPr>
          <a:xfrm>
            <a:off x="554868" y="3612774"/>
            <a:ext cx="808389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13DDB78F-76E9-4A76-849C-999B3A3C98B8}"/>
              </a:ext>
            </a:extLst>
          </p:cNvPr>
          <p:cNvSpPr txBox="1"/>
          <p:nvPr/>
        </p:nvSpPr>
        <p:spPr>
          <a:xfrm>
            <a:off x="664574" y="3251064"/>
            <a:ext cx="2827306" cy="307777"/>
          </a:xfrm>
          <a:prstGeom prst="rect">
            <a:avLst/>
          </a:prstGeom>
          <a:noFill/>
        </p:spPr>
        <p:txBody>
          <a:bodyPr wrap="square" rtlCol="0">
            <a:spAutoFit/>
          </a:bodyPr>
          <a:lstStyle/>
          <a:p>
            <a:r>
              <a:rPr lang="en-US" altLang="zh-TW" sz="1400" dirty="0">
                <a:solidFill>
                  <a:srgbClr val="403F53"/>
                </a:solidFill>
                <a:latin typeface="Consolas" panose="020B0609020204030204" pitchFamily="49" charset="0"/>
              </a:rPr>
              <a:t>train2017.txt/val2017.txt</a:t>
            </a:r>
            <a:endParaRPr lang="zh-TW" altLang="en-US" sz="1400" dirty="0">
              <a:solidFill>
                <a:srgbClr val="403F53"/>
              </a:solidFill>
              <a:latin typeface="Consolas" panose="020B0609020204030204" pitchFamily="49" charset="0"/>
            </a:endParaRPr>
          </a:p>
        </p:txBody>
      </p:sp>
    </p:spTree>
    <p:extLst>
      <p:ext uri="{BB962C8B-B14F-4D97-AF65-F5344CB8AC3E}">
        <p14:creationId xmlns:p14="http://schemas.microsoft.com/office/powerpoint/2010/main" val="3870028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EEBD8-A1C6-4A3B-8CFA-492ED2067E59}"/>
              </a:ext>
            </a:extLst>
          </p:cNvPr>
          <p:cNvSpPr>
            <a:spLocks noGrp="1"/>
          </p:cNvSpPr>
          <p:nvPr>
            <p:ph type="title"/>
          </p:nvPr>
        </p:nvSpPr>
        <p:spPr/>
        <p:txBody>
          <a:bodyPr/>
          <a:lstStyle/>
          <a:p>
            <a:r>
              <a:rPr lang="en-US" altLang="zh-TW" dirty="0"/>
              <a:t>YOLOv4 with TensorFlow 2</a:t>
            </a:r>
            <a:endParaRPr lang="zh-TW" altLang="en-US" dirty="0"/>
          </a:p>
        </p:txBody>
      </p:sp>
      <p:sp>
        <p:nvSpPr>
          <p:cNvPr id="3" name="內容版面配置區 2">
            <a:extLst>
              <a:ext uri="{FF2B5EF4-FFF2-40B4-BE49-F238E27FC236}">
                <a16:creationId xmlns:a16="http://schemas.microsoft.com/office/drawing/2014/main" id="{56AB9393-2A81-447B-A934-D59F903451B2}"/>
              </a:ext>
            </a:extLst>
          </p:cNvPr>
          <p:cNvSpPr>
            <a:spLocks noGrp="1"/>
          </p:cNvSpPr>
          <p:nvPr>
            <p:ph idx="1"/>
          </p:nvPr>
        </p:nvSpPr>
        <p:spPr/>
        <p:txBody>
          <a:bodyPr/>
          <a:lstStyle/>
          <a:p>
            <a:r>
              <a:rPr lang="en-US" altLang="zh-TW" sz="2400" dirty="0"/>
              <a:t>Training</a:t>
            </a:r>
            <a:endParaRPr lang="en-US" altLang="zh-TW" dirty="0"/>
          </a:p>
          <a:p>
            <a:pPr lvl="1"/>
            <a:r>
              <a:rPr lang="en-US" altLang="zh-TW" sz="2000" dirty="0"/>
              <a:t>Google Colab</a:t>
            </a:r>
          </a:p>
          <a:p>
            <a:pPr lvl="1"/>
            <a:r>
              <a:rPr lang="en-US" altLang="zh-TW" sz="2000" dirty="0"/>
              <a:t>TF: v2.8.0</a:t>
            </a:r>
          </a:p>
          <a:p>
            <a:pPr lvl="1"/>
            <a:r>
              <a:rPr lang="en-US" altLang="zh-TW" sz="2000" dirty="0"/>
              <a:t>YOLOv4: v3.2.0</a:t>
            </a:r>
          </a:p>
          <a:p>
            <a:pPr lvl="1"/>
            <a:r>
              <a:rPr lang="en-US" altLang="zh-TW" sz="2000" dirty="0"/>
              <a:t>COCO 2017 Dataset</a:t>
            </a:r>
          </a:p>
          <a:p>
            <a:pPr marL="0" indent="0">
              <a:buNone/>
            </a:pPr>
            <a:r>
              <a:rPr lang="en-US" altLang="zh-TW" dirty="0"/>
              <a:t> </a:t>
            </a:r>
            <a:endParaRPr lang="zh-TW" altLang="en-US" dirty="0"/>
          </a:p>
        </p:txBody>
      </p:sp>
      <p:sp>
        <p:nvSpPr>
          <p:cNvPr id="4" name="投影片編號版面配置區 3">
            <a:extLst>
              <a:ext uri="{FF2B5EF4-FFF2-40B4-BE49-F238E27FC236}">
                <a16:creationId xmlns:a16="http://schemas.microsoft.com/office/drawing/2014/main" id="{787E81F4-0EB1-4ACC-AD3C-267E6B375715}"/>
              </a:ext>
            </a:extLst>
          </p:cNvPr>
          <p:cNvSpPr>
            <a:spLocks noGrp="1"/>
          </p:cNvSpPr>
          <p:nvPr>
            <p:ph type="sldNum" sz="quarter" idx="12"/>
          </p:nvPr>
        </p:nvSpPr>
        <p:spPr/>
        <p:txBody>
          <a:bodyPr/>
          <a:lstStyle/>
          <a:p>
            <a:fld id="{73DA0BB7-265A-403C-9275-D587AB510EDC}" type="slidenum">
              <a:rPr lang="zh-TW" altLang="en-US" smtClean="0"/>
              <a:t>28</a:t>
            </a:fld>
            <a:endParaRPr lang="zh-TW" altLang="en-US"/>
          </a:p>
        </p:txBody>
      </p:sp>
    </p:spTree>
    <p:extLst>
      <p:ext uri="{BB962C8B-B14F-4D97-AF65-F5344CB8AC3E}">
        <p14:creationId xmlns:p14="http://schemas.microsoft.com/office/powerpoint/2010/main" val="1905300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EEBD8-A1C6-4A3B-8CFA-492ED2067E59}"/>
              </a:ext>
            </a:extLst>
          </p:cNvPr>
          <p:cNvSpPr>
            <a:spLocks noGrp="1"/>
          </p:cNvSpPr>
          <p:nvPr>
            <p:ph type="title"/>
          </p:nvPr>
        </p:nvSpPr>
        <p:spPr/>
        <p:txBody>
          <a:bodyPr/>
          <a:lstStyle/>
          <a:p>
            <a:r>
              <a:rPr lang="en-US" altLang="zh-TW" dirty="0"/>
              <a:t>YOLOv4 with TensorFlow 2</a:t>
            </a:r>
            <a:endParaRPr lang="zh-TW" altLang="en-US" dirty="0"/>
          </a:p>
        </p:txBody>
      </p:sp>
      <p:sp>
        <p:nvSpPr>
          <p:cNvPr id="3" name="內容版面配置區 2">
            <a:extLst>
              <a:ext uri="{FF2B5EF4-FFF2-40B4-BE49-F238E27FC236}">
                <a16:creationId xmlns:a16="http://schemas.microsoft.com/office/drawing/2014/main" id="{56AB9393-2A81-447B-A934-D59F903451B2}"/>
              </a:ext>
            </a:extLst>
          </p:cNvPr>
          <p:cNvSpPr>
            <a:spLocks noGrp="1"/>
          </p:cNvSpPr>
          <p:nvPr>
            <p:ph idx="1"/>
          </p:nvPr>
        </p:nvSpPr>
        <p:spPr/>
        <p:txBody>
          <a:bodyPr/>
          <a:lstStyle/>
          <a:p>
            <a:r>
              <a:rPr lang="en-US" altLang="zh-TW" sz="2400" dirty="0"/>
              <a:t>TensorBoard</a:t>
            </a:r>
            <a:endParaRPr lang="en-US" altLang="zh-TW" dirty="0"/>
          </a:p>
        </p:txBody>
      </p:sp>
      <p:sp>
        <p:nvSpPr>
          <p:cNvPr id="4" name="投影片編號版面配置區 3">
            <a:extLst>
              <a:ext uri="{FF2B5EF4-FFF2-40B4-BE49-F238E27FC236}">
                <a16:creationId xmlns:a16="http://schemas.microsoft.com/office/drawing/2014/main" id="{787E81F4-0EB1-4ACC-AD3C-267E6B375715}"/>
              </a:ext>
            </a:extLst>
          </p:cNvPr>
          <p:cNvSpPr>
            <a:spLocks noGrp="1"/>
          </p:cNvSpPr>
          <p:nvPr>
            <p:ph type="sldNum" sz="quarter" idx="12"/>
          </p:nvPr>
        </p:nvSpPr>
        <p:spPr/>
        <p:txBody>
          <a:bodyPr/>
          <a:lstStyle/>
          <a:p>
            <a:fld id="{73DA0BB7-265A-403C-9275-D587AB510EDC}" type="slidenum">
              <a:rPr lang="zh-TW" altLang="en-US" smtClean="0"/>
              <a:t>29</a:t>
            </a:fld>
            <a:endParaRPr lang="zh-TW" altLang="en-US"/>
          </a:p>
        </p:txBody>
      </p:sp>
      <p:pic>
        <p:nvPicPr>
          <p:cNvPr id="6146" name="Picture 2" descr="https://wiki.loliot.net/img/lang/python/libraries/yolov4/yolov4-training-tensorboard.png">
            <a:extLst>
              <a:ext uri="{FF2B5EF4-FFF2-40B4-BE49-F238E27FC236}">
                <a16:creationId xmlns:a16="http://schemas.microsoft.com/office/drawing/2014/main" id="{C41724B1-2BB6-4692-9031-26892EABF0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 r="451" b="65361"/>
          <a:stretch/>
        </p:blipFill>
        <p:spPr bwMode="auto">
          <a:xfrm>
            <a:off x="863588" y="2933740"/>
            <a:ext cx="7823212" cy="3311773"/>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C6394C30-C9FD-491F-AC74-108EBA80EBFC}"/>
              </a:ext>
            </a:extLst>
          </p:cNvPr>
          <p:cNvSpPr/>
          <p:nvPr/>
        </p:nvSpPr>
        <p:spPr>
          <a:xfrm>
            <a:off x="863588" y="2240868"/>
            <a:ext cx="7823212" cy="42391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3F402630-2D3F-4185-99AE-1131091325DE}"/>
              </a:ext>
            </a:extLst>
          </p:cNvPr>
          <p:cNvSpPr/>
          <p:nvPr/>
        </p:nvSpPr>
        <p:spPr>
          <a:xfrm>
            <a:off x="979350" y="2298938"/>
            <a:ext cx="3592650" cy="307777"/>
          </a:xfrm>
          <a:prstGeom prst="rect">
            <a:avLst/>
          </a:prstGeom>
        </p:spPr>
        <p:txBody>
          <a:bodyPr wrap="none">
            <a:spAutoFit/>
          </a:bodyPr>
          <a:lstStyle/>
          <a:p>
            <a:r>
              <a:rPr lang="en-US" altLang="zh-TW" sz="1400" dirty="0">
                <a:solidFill>
                  <a:srgbClr val="403F53"/>
                </a:solidFill>
                <a:latin typeface="Consolas" panose="020B0609020204030204" pitchFamily="49" charset="0"/>
              </a:rPr>
              <a:t>1	tensorboard --logdir logs</a:t>
            </a:r>
            <a:endParaRPr lang="zh-TW" altLang="en-US" sz="1400" dirty="0">
              <a:latin typeface="Consolas" panose="020B0609020204030204" pitchFamily="49" charset="0"/>
            </a:endParaRPr>
          </a:p>
        </p:txBody>
      </p:sp>
    </p:spTree>
    <p:extLst>
      <p:ext uri="{BB962C8B-B14F-4D97-AF65-F5344CB8AC3E}">
        <p14:creationId xmlns:p14="http://schemas.microsoft.com/office/powerpoint/2010/main" val="2840260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7536F1-9CC7-4C1F-823B-D9CD25B8A593}"/>
              </a:ext>
            </a:extLst>
          </p:cNvPr>
          <p:cNvSpPr>
            <a:spLocks noGrp="1"/>
          </p:cNvSpPr>
          <p:nvPr>
            <p:ph type="title"/>
          </p:nvPr>
        </p:nvSpPr>
        <p:spPr/>
        <p:txBody>
          <a:bodyPr/>
          <a:lstStyle/>
          <a:p>
            <a:r>
              <a:rPr lang="en-US" altLang="zh-TW" sz="3600" dirty="0"/>
              <a:t>Model Architecture</a:t>
            </a:r>
            <a:endParaRPr lang="zh-TW" altLang="en-US" sz="3600" dirty="0"/>
          </a:p>
        </p:txBody>
      </p:sp>
      <p:sp>
        <p:nvSpPr>
          <p:cNvPr id="4" name="投影片編號版面配置區 3">
            <a:extLst>
              <a:ext uri="{FF2B5EF4-FFF2-40B4-BE49-F238E27FC236}">
                <a16:creationId xmlns:a16="http://schemas.microsoft.com/office/drawing/2014/main" id="{4D1FCF78-462F-48DC-ADEF-7140E1B3637C}"/>
              </a:ext>
            </a:extLst>
          </p:cNvPr>
          <p:cNvSpPr>
            <a:spLocks noGrp="1"/>
          </p:cNvSpPr>
          <p:nvPr>
            <p:ph type="sldNum" sz="quarter" idx="12"/>
          </p:nvPr>
        </p:nvSpPr>
        <p:spPr>
          <a:xfrm>
            <a:off x="6948488" y="6453188"/>
            <a:ext cx="2133600" cy="331787"/>
          </a:xfrm>
        </p:spPr>
        <p:txBody>
          <a:bodyPr/>
          <a:lstStyle/>
          <a:p>
            <a:fld id="{73DA0BB7-265A-403C-9275-D587AB510EDC}" type="slidenum">
              <a:rPr lang="zh-TW" altLang="en-US" smtClean="0"/>
              <a:t>3</a:t>
            </a:fld>
            <a:endParaRPr lang="zh-TW" altLang="en-US" dirty="0"/>
          </a:p>
        </p:txBody>
      </p:sp>
      <p:sp>
        <p:nvSpPr>
          <p:cNvPr id="13" name="文字方塊 12">
            <a:extLst>
              <a:ext uri="{FF2B5EF4-FFF2-40B4-BE49-F238E27FC236}">
                <a16:creationId xmlns:a16="http://schemas.microsoft.com/office/drawing/2014/main" id="{8162C49E-02EF-460D-8735-FBE95E33E3D1}"/>
              </a:ext>
            </a:extLst>
          </p:cNvPr>
          <p:cNvSpPr txBox="1"/>
          <p:nvPr/>
        </p:nvSpPr>
        <p:spPr>
          <a:xfrm>
            <a:off x="611237" y="1628800"/>
            <a:ext cx="1620180" cy="338554"/>
          </a:xfrm>
          <a:prstGeom prst="rect">
            <a:avLst/>
          </a:prstGeom>
          <a:noFill/>
        </p:spPr>
        <p:txBody>
          <a:bodyPr wrap="square" rtlCol="0">
            <a:spAutoFit/>
          </a:bodyPr>
          <a:lstStyle/>
          <a:p>
            <a:pPr algn="ctr"/>
            <a:r>
              <a:rPr lang="en-US" altLang="zh-TW" sz="1600" b="1" dirty="0">
                <a:solidFill>
                  <a:srgbClr val="FF0000"/>
                </a:solidFill>
                <a:latin typeface="Times New Roman" panose="02020603050405020304" pitchFamily="18" charset="0"/>
                <a:cs typeface="Times New Roman" panose="02020603050405020304" pitchFamily="18" charset="0"/>
              </a:rPr>
              <a:t>CSPDarknet53</a:t>
            </a:r>
            <a:endParaRPr lang="zh-TW" altLang="en-US" sz="1600" b="1" dirty="0">
              <a:solidFill>
                <a:srgbClr val="FF0000"/>
              </a:solidFill>
              <a:latin typeface="Times New Roman" panose="02020603050405020304" pitchFamily="18" charset="0"/>
              <a:cs typeface="Times New Roman" panose="02020603050405020304" pitchFamily="18" charset="0"/>
            </a:endParaRPr>
          </a:p>
        </p:txBody>
      </p:sp>
      <p:sp>
        <p:nvSpPr>
          <p:cNvPr id="258" name="文字方塊 257">
            <a:extLst>
              <a:ext uri="{FF2B5EF4-FFF2-40B4-BE49-F238E27FC236}">
                <a16:creationId xmlns:a16="http://schemas.microsoft.com/office/drawing/2014/main" id="{AA724F85-943C-4EE2-94D1-5B166BFA9399}"/>
              </a:ext>
            </a:extLst>
          </p:cNvPr>
          <p:cNvSpPr txBox="1"/>
          <p:nvPr/>
        </p:nvSpPr>
        <p:spPr>
          <a:xfrm>
            <a:off x="3923929" y="1628800"/>
            <a:ext cx="3132348" cy="338554"/>
          </a:xfrm>
          <a:prstGeom prst="rect">
            <a:avLst/>
          </a:prstGeom>
          <a:noFill/>
        </p:spPr>
        <p:txBody>
          <a:bodyPr wrap="square" rtlCol="0">
            <a:spAutoFit/>
          </a:bodyPr>
          <a:lstStyle/>
          <a:p>
            <a:pPr algn="ctr"/>
            <a:r>
              <a:rPr lang="en-US" altLang="zh-TW" sz="1600" b="1" dirty="0">
                <a:solidFill>
                  <a:srgbClr val="FF0000"/>
                </a:solidFill>
                <a:latin typeface="Times New Roman" panose="02020603050405020304" pitchFamily="18" charset="0"/>
                <a:cs typeface="Times New Roman" panose="02020603050405020304" pitchFamily="18" charset="0"/>
              </a:rPr>
              <a:t>PANet</a:t>
            </a:r>
            <a:endParaRPr lang="zh-TW" altLang="en-US" sz="1600" b="1" dirty="0">
              <a:solidFill>
                <a:srgbClr val="FF0000"/>
              </a:solidFill>
              <a:latin typeface="Times New Roman" panose="02020603050405020304" pitchFamily="18" charset="0"/>
              <a:cs typeface="Times New Roman" panose="02020603050405020304" pitchFamily="18" charset="0"/>
            </a:endParaRPr>
          </a:p>
        </p:txBody>
      </p:sp>
      <p:grpSp>
        <p:nvGrpSpPr>
          <p:cNvPr id="23" name="群組 22">
            <a:extLst>
              <a:ext uri="{FF2B5EF4-FFF2-40B4-BE49-F238E27FC236}">
                <a16:creationId xmlns:a16="http://schemas.microsoft.com/office/drawing/2014/main" id="{2F1E2C88-B44D-4646-A83C-20F0A1AE455E}"/>
              </a:ext>
            </a:extLst>
          </p:cNvPr>
          <p:cNvGrpSpPr/>
          <p:nvPr/>
        </p:nvGrpSpPr>
        <p:grpSpPr>
          <a:xfrm>
            <a:off x="899592" y="6510135"/>
            <a:ext cx="3636404" cy="276999"/>
            <a:chOff x="981234" y="6465192"/>
            <a:chExt cx="3636404" cy="276999"/>
          </a:xfrm>
        </p:grpSpPr>
        <p:sp>
          <p:nvSpPr>
            <p:cNvPr id="18" name="矩形 17">
              <a:extLst>
                <a:ext uri="{FF2B5EF4-FFF2-40B4-BE49-F238E27FC236}">
                  <a16:creationId xmlns:a16="http://schemas.microsoft.com/office/drawing/2014/main" id="{8061591D-57B1-4647-B941-72459DBED7FE}"/>
                </a:ext>
              </a:extLst>
            </p:cNvPr>
            <p:cNvSpPr/>
            <p:nvPr/>
          </p:nvSpPr>
          <p:spPr>
            <a:xfrm>
              <a:off x="981234" y="6492992"/>
              <a:ext cx="495141" cy="221621"/>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Bahnschrift" panose="020B0502040204020203" pitchFamily="34" charset="0"/>
                </a:rPr>
                <a:t>CBM</a:t>
              </a:r>
              <a:endParaRPr lang="zh-TW" altLang="en-US" sz="1200" dirty="0">
                <a:latin typeface="Bahnschrift" panose="020B0502040204020203" pitchFamily="34" charset="0"/>
              </a:endParaRPr>
            </a:p>
          </p:txBody>
        </p:sp>
        <p:sp>
          <p:nvSpPr>
            <p:cNvPr id="21" name="文字方塊 20">
              <a:extLst>
                <a:ext uri="{FF2B5EF4-FFF2-40B4-BE49-F238E27FC236}">
                  <a16:creationId xmlns:a16="http://schemas.microsoft.com/office/drawing/2014/main" id="{079A1275-D4CC-46A5-91B4-C687761AED7B}"/>
                </a:ext>
              </a:extLst>
            </p:cNvPr>
            <p:cNvSpPr txBox="1"/>
            <p:nvPr/>
          </p:nvSpPr>
          <p:spPr>
            <a:xfrm>
              <a:off x="1476375" y="6465192"/>
              <a:ext cx="314126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 Convolution + Batch Normalization + Mish</a:t>
              </a:r>
            </a:p>
          </p:txBody>
        </p:sp>
      </p:grpSp>
      <p:grpSp>
        <p:nvGrpSpPr>
          <p:cNvPr id="28" name="群組 27">
            <a:extLst>
              <a:ext uri="{FF2B5EF4-FFF2-40B4-BE49-F238E27FC236}">
                <a16:creationId xmlns:a16="http://schemas.microsoft.com/office/drawing/2014/main" id="{1B2EB48E-89AD-4CEE-BE73-B84D96688BD3}"/>
              </a:ext>
            </a:extLst>
          </p:cNvPr>
          <p:cNvGrpSpPr/>
          <p:nvPr/>
        </p:nvGrpSpPr>
        <p:grpSpPr>
          <a:xfrm>
            <a:off x="4572000" y="6507976"/>
            <a:ext cx="5229683" cy="276999"/>
            <a:chOff x="1151620" y="6617592"/>
            <a:chExt cx="5229683" cy="276999"/>
          </a:xfrm>
        </p:grpSpPr>
        <p:sp>
          <p:nvSpPr>
            <p:cNvPr id="369" name="矩形 368">
              <a:extLst>
                <a:ext uri="{FF2B5EF4-FFF2-40B4-BE49-F238E27FC236}">
                  <a16:creationId xmlns:a16="http://schemas.microsoft.com/office/drawing/2014/main" id="{DF1D4463-A5C0-4198-ACAA-6CD4F4188EC7}"/>
                </a:ext>
              </a:extLst>
            </p:cNvPr>
            <p:cNvSpPr/>
            <p:nvPr/>
          </p:nvSpPr>
          <p:spPr>
            <a:xfrm>
              <a:off x="1151620" y="6645393"/>
              <a:ext cx="477155" cy="212607"/>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Bahnschrift" panose="020B0502040204020203" pitchFamily="34" charset="0"/>
                </a:rPr>
                <a:t>CBL</a:t>
              </a:r>
              <a:endParaRPr lang="zh-TW" altLang="en-US" sz="1200" dirty="0">
                <a:latin typeface="Bahnschrift" panose="020B0502040204020203" pitchFamily="34" charset="0"/>
              </a:endParaRPr>
            </a:p>
          </p:txBody>
        </p:sp>
        <p:sp>
          <p:nvSpPr>
            <p:cNvPr id="370" name="文字方塊 369">
              <a:extLst>
                <a:ext uri="{FF2B5EF4-FFF2-40B4-BE49-F238E27FC236}">
                  <a16:creationId xmlns:a16="http://schemas.microsoft.com/office/drawing/2014/main" id="{839E6B86-57AC-4787-A46D-EEA343BC3FE7}"/>
                </a:ext>
              </a:extLst>
            </p:cNvPr>
            <p:cNvSpPr txBox="1"/>
            <p:nvPr/>
          </p:nvSpPr>
          <p:spPr>
            <a:xfrm>
              <a:off x="1628775" y="6617592"/>
              <a:ext cx="4752528"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 Convolution + Batch Normalization + Leaky </a:t>
              </a:r>
              <a:r>
                <a:rPr lang="en-US" altLang="zh-TW" sz="1200" dirty="0" err="1">
                  <a:latin typeface="Times New Roman" panose="02020603050405020304" pitchFamily="18" charset="0"/>
                  <a:cs typeface="Times New Roman" panose="02020603050405020304" pitchFamily="18" charset="0"/>
                </a:rPr>
                <a:t>ReLU</a:t>
              </a:r>
              <a:endParaRPr lang="en-US" altLang="zh-TW" sz="1200" dirty="0">
                <a:latin typeface="Times New Roman" panose="02020603050405020304" pitchFamily="18" charset="0"/>
                <a:cs typeface="Times New Roman" panose="02020603050405020304" pitchFamily="18" charset="0"/>
              </a:endParaRPr>
            </a:p>
          </p:txBody>
        </p:sp>
      </p:grpSp>
      <p:pic>
        <p:nvPicPr>
          <p:cNvPr id="5" name="圖片 4">
            <a:extLst>
              <a:ext uri="{FF2B5EF4-FFF2-40B4-BE49-F238E27FC236}">
                <a16:creationId xmlns:a16="http://schemas.microsoft.com/office/drawing/2014/main" id="{2DD43974-DF46-41A2-B439-4AC6C595DBBA}"/>
              </a:ext>
            </a:extLst>
          </p:cNvPr>
          <p:cNvPicPr>
            <a:picLocks noChangeAspect="1"/>
          </p:cNvPicPr>
          <p:nvPr/>
        </p:nvPicPr>
        <p:blipFill>
          <a:blip r:embed="rId3"/>
          <a:stretch>
            <a:fillRect/>
          </a:stretch>
        </p:blipFill>
        <p:spPr>
          <a:xfrm>
            <a:off x="588386" y="1952836"/>
            <a:ext cx="7967228" cy="4480784"/>
          </a:xfrm>
          <a:prstGeom prst="rect">
            <a:avLst/>
          </a:prstGeom>
        </p:spPr>
      </p:pic>
    </p:spTree>
    <p:extLst>
      <p:ext uri="{BB962C8B-B14F-4D97-AF65-F5344CB8AC3E}">
        <p14:creationId xmlns:p14="http://schemas.microsoft.com/office/powerpoint/2010/main" val="34241482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6E86D55-6547-4BEB-86B0-D1A447A332A5}"/>
              </a:ext>
            </a:extLst>
          </p:cNvPr>
          <p:cNvSpPr>
            <a:spLocks noGrp="1"/>
          </p:cNvSpPr>
          <p:nvPr>
            <p:ph type="sldNum" sz="quarter" idx="12"/>
          </p:nvPr>
        </p:nvSpPr>
        <p:spPr/>
        <p:txBody>
          <a:bodyPr/>
          <a:lstStyle/>
          <a:p>
            <a:fld id="{73DA0BB7-265A-403C-9275-D587AB510EDC}" type="slidenum">
              <a:rPr lang="zh-TW" altLang="en-US" smtClean="0"/>
              <a:t>30</a:t>
            </a:fld>
            <a:endParaRPr lang="zh-TW" altLang="en-US"/>
          </a:p>
        </p:txBody>
      </p:sp>
      <p:pic>
        <p:nvPicPr>
          <p:cNvPr id="7" name="圖片 6">
            <a:extLst>
              <a:ext uri="{FF2B5EF4-FFF2-40B4-BE49-F238E27FC236}">
                <a16:creationId xmlns:a16="http://schemas.microsoft.com/office/drawing/2014/main" id="{5455B510-C8FF-46DA-8BAD-B16977F636D3}"/>
              </a:ext>
            </a:extLst>
          </p:cNvPr>
          <p:cNvPicPr>
            <a:picLocks noChangeAspect="1"/>
          </p:cNvPicPr>
          <p:nvPr/>
        </p:nvPicPr>
        <p:blipFill>
          <a:blip r:embed="rId3"/>
          <a:stretch>
            <a:fillRect/>
          </a:stretch>
        </p:blipFill>
        <p:spPr>
          <a:xfrm>
            <a:off x="-13940" y="70991"/>
            <a:ext cx="9144000" cy="1574800"/>
          </a:xfrm>
          <a:prstGeom prst="rect">
            <a:avLst/>
          </a:prstGeom>
        </p:spPr>
      </p:pic>
      <p:sp>
        <p:nvSpPr>
          <p:cNvPr id="5" name="矩形 4">
            <a:extLst>
              <a:ext uri="{FF2B5EF4-FFF2-40B4-BE49-F238E27FC236}">
                <a16:creationId xmlns:a16="http://schemas.microsoft.com/office/drawing/2014/main" id="{D15C072B-D1F2-407F-AA6D-F0047A5CF8B4}"/>
              </a:ext>
            </a:extLst>
          </p:cNvPr>
          <p:cNvSpPr/>
          <p:nvPr/>
        </p:nvSpPr>
        <p:spPr>
          <a:xfrm>
            <a:off x="4031" y="0"/>
            <a:ext cx="9139969" cy="6858000"/>
          </a:xfrm>
          <a:prstGeom prst="rect">
            <a:avLst/>
          </a:prstGeom>
          <a:solidFill>
            <a:schemeClr val="accent1">
              <a:lumMod val="50000"/>
              <a:alpha val="768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b="1" dirty="0">
                <a:latin typeface="Times New Roman" panose="02020603050405020304" pitchFamily="18" charset="0"/>
                <a:cs typeface="Times New Roman" panose="02020603050405020304" pitchFamily="18" charset="0"/>
              </a:rPr>
              <a:t>Tiny YOLOv4</a:t>
            </a:r>
            <a:endParaRPr lang="zh-TW" altLang="en-US" sz="4800" b="1" dirty="0">
              <a:latin typeface="Times New Roman" panose="02020603050405020304" pitchFamily="18" charset="0"/>
              <a:cs typeface="Times New Roman" panose="02020603050405020304" pitchFamily="18" charset="0"/>
            </a:endParaRPr>
          </a:p>
        </p:txBody>
      </p:sp>
      <p:cxnSp>
        <p:nvCxnSpPr>
          <p:cNvPr id="9" name="直線接點 8">
            <a:extLst>
              <a:ext uri="{FF2B5EF4-FFF2-40B4-BE49-F238E27FC236}">
                <a16:creationId xmlns:a16="http://schemas.microsoft.com/office/drawing/2014/main" id="{4AE6A9DE-D199-4748-951B-7A2C9B6C8FF1}"/>
              </a:ext>
            </a:extLst>
          </p:cNvPr>
          <p:cNvCxnSpPr>
            <a:cxnSpLocks/>
          </p:cNvCxnSpPr>
          <p:nvPr/>
        </p:nvCxnSpPr>
        <p:spPr>
          <a:xfrm>
            <a:off x="2699792" y="3933056"/>
            <a:ext cx="6444208"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139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圖片 103">
            <a:extLst>
              <a:ext uri="{FF2B5EF4-FFF2-40B4-BE49-F238E27FC236}">
                <a16:creationId xmlns:a16="http://schemas.microsoft.com/office/drawing/2014/main" id="{389B594D-D2E2-4469-AB93-5EA3FD119912}"/>
              </a:ext>
            </a:extLst>
          </p:cNvPr>
          <p:cNvPicPr>
            <a:picLocks noChangeAspect="1"/>
          </p:cNvPicPr>
          <p:nvPr/>
        </p:nvPicPr>
        <p:blipFill rotWithShape="1">
          <a:blip r:embed="rId3"/>
          <a:srcRect t="36875"/>
          <a:stretch/>
        </p:blipFill>
        <p:spPr>
          <a:xfrm>
            <a:off x="647564" y="1947956"/>
            <a:ext cx="7967124" cy="4505231"/>
          </a:xfrm>
          <a:prstGeom prst="rect">
            <a:avLst/>
          </a:prstGeom>
        </p:spPr>
      </p:pic>
      <p:sp>
        <p:nvSpPr>
          <p:cNvPr id="2" name="標題 1">
            <a:extLst>
              <a:ext uri="{FF2B5EF4-FFF2-40B4-BE49-F238E27FC236}">
                <a16:creationId xmlns:a16="http://schemas.microsoft.com/office/drawing/2014/main" id="{524E108B-3459-4C6A-B4C3-809307D26079}"/>
              </a:ext>
            </a:extLst>
          </p:cNvPr>
          <p:cNvSpPr>
            <a:spLocks noGrp="1"/>
          </p:cNvSpPr>
          <p:nvPr>
            <p:ph type="title"/>
          </p:nvPr>
        </p:nvSpPr>
        <p:spPr/>
        <p:txBody>
          <a:bodyPr/>
          <a:lstStyle/>
          <a:p>
            <a:r>
              <a:rPr lang="en-US" altLang="zh-TW" dirty="0"/>
              <a:t>Tiny YOLOv4</a:t>
            </a:r>
            <a:endParaRPr lang="zh-TW" altLang="en-US" dirty="0"/>
          </a:p>
        </p:txBody>
      </p:sp>
      <p:sp>
        <p:nvSpPr>
          <p:cNvPr id="4" name="投影片編號版面配置區 3">
            <a:extLst>
              <a:ext uri="{FF2B5EF4-FFF2-40B4-BE49-F238E27FC236}">
                <a16:creationId xmlns:a16="http://schemas.microsoft.com/office/drawing/2014/main" id="{1D7FBAA1-546C-4903-AA41-AEDE8F550F7D}"/>
              </a:ext>
            </a:extLst>
          </p:cNvPr>
          <p:cNvSpPr>
            <a:spLocks noGrp="1"/>
          </p:cNvSpPr>
          <p:nvPr>
            <p:ph type="sldNum" sz="quarter" idx="12"/>
          </p:nvPr>
        </p:nvSpPr>
        <p:spPr/>
        <p:txBody>
          <a:bodyPr/>
          <a:lstStyle/>
          <a:p>
            <a:fld id="{73DA0BB7-265A-403C-9275-D587AB510EDC}" type="slidenum">
              <a:rPr lang="zh-TW" altLang="en-US" smtClean="0"/>
              <a:t>31</a:t>
            </a:fld>
            <a:endParaRPr lang="zh-TW" altLang="en-US"/>
          </a:p>
        </p:txBody>
      </p:sp>
      <p:sp>
        <p:nvSpPr>
          <p:cNvPr id="37" name="文字方塊 36">
            <a:extLst>
              <a:ext uri="{FF2B5EF4-FFF2-40B4-BE49-F238E27FC236}">
                <a16:creationId xmlns:a16="http://schemas.microsoft.com/office/drawing/2014/main" id="{1F48309D-A426-4A64-AE53-8788668FC41C}"/>
              </a:ext>
            </a:extLst>
          </p:cNvPr>
          <p:cNvSpPr txBox="1"/>
          <p:nvPr/>
        </p:nvSpPr>
        <p:spPr>
          <a:xfrm>
            <a:off x="450099" y="1609403"/>
            <a:ext cx="2052551" cy="338554"/>
          </a:xfrm>
          <a:prstGeom prst="rect">
            <a:avLst/>
          </a:prstGeom>
          <a:noFill/>
        </p:spPr>
        <p:txBody>
          <a:bodyPr wrap="square" rtlCol="0">
            <a:spAutoFit/>
          </a:bodyPr>
          <a:lstStyle/>
          <a:p>
            <a:pPr algn="ctr"/>
            <a:r>
              <a:rPr lang="en-US" altLang="zh-TW" sz="1600" b="1" dirty="0">
                <a:solidFill>
                  <a:srgbClr val="FF0000"/>
                </a:solidFill>
                <a:latin typeface="Times New Roman" panose="02020603050405020304" pitchFamily="18" charset="0"/>
                <a:cs typeface="Times New Roman" panose="02020603050405020304" pitchFamily="18" charset="0"/>
              </a:rPr>
              <a:t>Tiny </a:t>
            </a:r>
            <a:r>
              <a:rPr lang="en-US" altLang="zh-TW" sz="1600" b="1" dirty="0" err="1">
                <a:solidFill>
                  <a:srgbClr val="FF0000"/>
                </a:solidFill>
                <a:latin typeface="Times New Roman" panose="02020603050405020304" pitchFamily="18" charset="0"/>
                <a:cs typeface="Times New Roman" panose="02020603050405020304" pitchFamily="18" charset="0"/>
              </a:rPr>
              <a:t>CSPDarknet</a:t>
            </a:r>
            <a:endParaRPr lang="zh-TW" altLang="en-US" sz="1600" b="1" dirty="0">
              <a:solidFill>
                <a:srgbClr val="FF0000"/>
              </a:solidFill>
              <a:latin typeface="Times New Roman" panose="02020603050405020304" pitchFamily="18" charset="0"/>
              <a:cs typeface="Times New Roman" panose="02020603050405020304" pitchFamily="18" charset="0"/>
            </a:endParaRPr>
          </a:p>
        </p:txBody>
      </p:sp>
      <p:grpSp>
        <p:nvGrpSpPr>
          <p:cNvPr id="38" name="群組 37">
            <a:extLst>
              <a:ext uri="{FF2B5EF4-FFF2-40B4-BE49-F238E27FC236}">
                <a16:creationId xmlns:a16="http://schemas.microsoft.com/office/drawing/2014/main" id="{C7422188-CE6A-4805-B32D-4A08C3AA1532}"/>
              </a:ext>
            </a:extLst>
          </p:cNvPr>
          <p:cNvGrpSpPr/>
          <p:nvPr/>
        </p:nvGrpSpPr>
        <p:grpSpPr>
          <a:xfrm>
            <a:off x="4778122" y="1947955"/>
            <a:ext cx="4302254" cy="307777"/>
            <a:chOff x="981234" y="6465192"/>
            <a:chExt cx="4302254" cy="307777"/>
          </a:xfrm>
        </p:grpSpPr>
        <p:sp>
          <p:nvSpPr>
            <p:cNvPr id="39" name="矩形 38">
              <a:extLst>
                <a:ext uri="{FF2B5EF4-FFF2-40B4-BE49-F238E27FC236}">
                  <a16:creationId xmlns:a16="http://schemas.microsoft.com/office/drawing/2014/main" id="{DAC98C28-CBEE-447D-88EE-5E1C1A119FCF}"/>
                </a:ext>
              </a:extLst>
            </p:cNvPr>
            <p:cNvSpPr/>
            <p:nvPr/>
          </p:nvSpPr>
          <p:spPr>
            <a:xfrm>
              <a:off x="981234" y="6492992"/>
              <a:ext cx="495141" cy="221621"/>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Bahnschrift" panose="020B0502040204020203" pitchFamily="34" charset="0"/>
                </a:rPr>
                <a:t>CBR</a:t>
              </a:r>
              <a:endParaRPr lang="zh-TW" altLang="en-US" sz="1200" dirty="0">
                <a:latin typeface="Bahnschrift" panose="020B0502040204020203" pitchFamily="34" charset="0"/>
              </a:endParaRPr>
            </a:p>
          </p:txBody>
        </p:sp>
        <p:sp>
          <p:nvSpPr>
            <p:cNvPr id="40" name="文字方塊 39">
              <a:extLst>
                <a:ext uri="{FF2B5EF4-FFF2-40B4-BE49-F238E27FC236}">
                  <a16:creationId xmlns:a16="http://schemas.microsoft.com/office/drawing/2014/main" id="{02018006-8EF6-4E12-A740-11843AC7D144}"/>
                </a:ext>
              </a:extLst>
            </p:cNvPr>
            <p:cNvSpPr txBox="1"/>
            <p:nvPr/>
          </p:nvSpPr>
          <p:spPr>
            <a:xfrm>
              <a:off x="1476375" y="6465192"/>
              <a:ext cx="3807113" cy="307777"/>
            </a:xfrm>
            <a:prstGeom prst="rect">
              <a:avLst/>
            </a:prstGeom>
            <a:noFill/>
          </p:spPr>
          <p:txBody>
            <a:bodyPr wrap="square" rtlCol="0">
              <a:spAutoFit/>
            </a:bodyPr>
            <a:lstStyle/>
            <a:p>
              <a:r>
                <a:rPr lang="en-US" altLang="zh-TW" sz="1400" dirty="0">
                  <a:latin typeface="Times New Roman" panose="02020603050405020304" pitchFamily="18" charset="0"/>
                  <a:cs typeface="Times New Roman" panose="02020603050405020304" pitchFamily="18" charset="0"/>
                </a:rPr>
                <a:t>: Convolution + Batch Normalization + </a:t>
              </a:r>
              <a:r>
                <a:rPr lang="en-US" altLang="zh-TW" sz="1400" dirty="0" err="1">
                  <a:latin typeface="Times New Roman" panose="02020603050405020304" pitchFamily="18" charset="0"/>
                  <a:cs typeface="Times New Roman" panose="02020603050405020304" pitchFamily="18" charset="0"/>
                </a:rPr>
                <a:t>ReLU</a:t>
              </a:r>
              <a:endParaRPr lang="en-US" altLang="zh-TW" sz="1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278856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AB34D5-EC36-42B6-85A1-F37C41B11E7C}"/>
              </a:ext>
            </a:extLst>
          </p:cNvPr>
          <p:cNvSpPr>
            <a:spLocks noGrp="1"/>
          </p:cNvSpPr>
          <p:nvPr>
            <p:ph type="title"/>
          </p:nvPr>
        </p:nvSpPr>
        <p:spPr/>
        <p:txBody>
          <a:bodyPr/>
          <a:lstStyle/>
          <a:p>
            <a:r>
              <a:rPr lang="en-US" altLang="zh-TW" sz="4000" dirty="0"/>
              <a:t>Tiny </a:t>
            </a:r>
            <a:r>
              <a:rPr lang="en-US" altLang="zh-TW" sz="4000" dirty="0" err="1"/>
              <a:t>CSPDarknet</a:t>
            </a:r>
            <a:endParaRPr lang="zh-TW" altLang="en-US" dirty="0"/>
          </a:p>
        </p:txBody>
      </p:sp>
      <p:sp>
        <p:nvSpPr>
          <p:cNvPr id="3" name="內容版面配置區 2">
            <a:extLst>
              <a:ext uri="{FF2B5EF4-FFF2-40B4-BE49-F238E27FC236}">
                <a16:creationId xmlns:a16="http://schemas.microsoft.com/office/drawing/2014/main" id="{E78FA62C-CDB0-4249-ADC8-3437F23D98F8}"/>
              </a:ext>
            </a:extLst>
          </p:cNvPr>
          <p:cNvSpPr>
            <a:spLocks noGrp="1"/>
          </p:cNvSpPr>
          <p:nvPr>
            <p:ph idx="1"/>
          </p:nvPr>
        </p:nvSpPr>
        <p:spPr/>
        <p:txBody>
          <a:bodyPr/>
          <a:lstStyle/>
          <a:p>
            <a:r>
              <a:rPr lang="en-US" altLang="zh-TW" sz="2400" dirty="0"/>
              <a:t>Cross Stage Partial (CSP)</a:t>
            </a:r>
          </a:p>
        </p:txBody>
      </p:sp>
      <p:sp>
        <p:nvSpPr>
          <p:cNvPr id="4" name="投影片編號版面配置區 3">
            <a:extLst>
              <a:ext uri="{FF2B5EF4-FFF2-40B4-BE49-F238E27FC236}">
                <a16:creationId xmlns:a16="http://schemas.microsoft.com/office/drawing/2014/main" id="{45119407-2114-4CD6-A4AE-D065A6653B2F}"/>
              </a:ext>
            </a:extLst>
          </p:cNvPr>
          <p:cNvSpPr>
            <a:spLocks noGrp="1"/>
          </p:cNvSpPr>
          <p:nvPr>
            <p:ph type="sldNum" sz="quarter" idx="12"/>
          </p:nvPr>
        </p:nvSpPr>
        <p:spPr/>
        <p:txBody>
          <a:bodyPr/>
          <a:lstStyle/>
          <a:p>
            <a:fld id="{73DA0BB7-265A-403C-9275-D587AB510EDC}" type="slidenum">
              <a:rPr lang="zh-TW" altLang="en-US" smtClean="0"/>
              <a:t>32</a:t>
            </a:fld>
            <a:endParaRPr lang="zh-TW" altLang="en-US"/>
          </a:p>
        </p:txBody>
      </p:sp>
      <p:pic>
        <p:nvPicPr>
          <p:cNvPr id="33" name="圖片 32">
            <a:extLst>
              <a:ext uri="{FF2B5EF4-FFF2-40B4-BE49-F238E27FC236}">
                <a16:creationId xmlns:a16="http://schemas.microsoft.com/office/drawing/2014/main" id="{FCC341B4-9C70-4026-ABB6-B5056FFA042D}"/>
              </a:ext>
            </a:extLst>
          </p:cNvPr>
          <p:cNvPicPr>
            <a:picLocks noChangeAspect="1"/>
          </p:cNvPicPr>
          <p:nvPr/>
        </p:nvPicPr>
        <p:blipFill>
          <a:blip r:embed="rId3"/>
          <a:stretch>
            <a:fillRect/>
          </a:stretch>
        </p:blipFill>
        <p:spPr>
          <a:xfrm>
            <a:off x="673664" y="2523838"/>
            <a:ext cx="8013136" cy="2813601"/>
          </a:xfrm>
          <a:prstGeom prst="rect">
            <a:avLst/>
          </a:prstGeom>
        </p:spPr>
      </p:pic>
      <p:pic>
        <p:nvPicPr>
          <p:cNvPr id="5" name="圖片 4">
            <a:extLst>
              <a:ext uri="{FF2B5EF4-FFF2-40B4-BE49-F238E27FC236}">
                <a16:creationId xmlns:a16="http://schemas.microsoft.com/office/drawing/2014/main" id="{76E4DF90-43E9-48D1-A97C-18308878F4BF}"/>
              </a:ext>
            </a:extLst>
          </p:cNvPr>
          <p:cNvPicPr>
            <a:picLocks noChangeAspect="1"/>
          </p:cNvPicPr>
          <p:nvPr/>
        </p:nvPicPr>
        <p:blipFill>
          <a:blip r:embed="rId4"/>
          <a:stretch>
            <a:fillRect/>
          </a:stretch>
        </p:blipFill>
        <p:spPr>
          <a:xfrm>
            <a:off x="457200" y="5525596"/>
            <a:ext cx="3970784" cy="1093485"/>
          </a:xfrm>
          <a:prstGeom prst="rect">
            <a:avLst/>
          </a:prstGeom>
        </p:spPr>
      </p:pic>
    </p:spTree>
    <p:extLst>
      <p:ext uri="{BB962C8B-B14F-4D97-AF65-F5344CB8AC3E}">
        <p14:creationId xmlns:p14="http://schemas.microsoft.com/office/powerpoint/2010/main" val="3763551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F7510E-E366-4521-B749-AB8CF772D7BF}"/>
              </a:ext>
            </a:extLst>
          </p:cNvPr>
          <p:cNvSpPr>
            <a:spLocks noGrp="1"/>
          </p:cNvSpPr>
          <p:nvPr>
            <p:ph type="title"/>
          </p:nvPr>
        </p:nvSpPr>
        <p:spPr/>
        <p:txBody>
          <a:bodyPr/>
          <a:lstStyle/>
          <a:p>
            <a:r>
              <a:rPr lang="en-US" altLang="zh-TW" dirty="0"/>
              <a:t>Performance</a:t>
            </a:r>
            <a:endParaRPr lang="zh-TW" altLang="en-US" dirty="0"/>
          </a:p>
        </p:txBody>
      </p:sp>
      <p:sp>
        <p:nvSpPr>
          <p:cNvPr id="3" name="內容版面配置區 2">
            <a:extLst>
              <a:ext uri="{FF2B5EF4-FFF2-40B4-BE49-F238E27FC236}">
                <a16:creationId xmlns:a16="http://schemas.microsoft.com/office/drawing/2014/main" id="{19F1889E-EE66-42DD-85E7-0252EC799398}"/>
              </a:ext>
            </a:extLst>
          </p:cNvPr>
          <p:cNvSpPr>
            <a:spLocks noGrp="1"/>
          </p:cNvSpPr>
          <p:nvPr>
            <p:ph idx="1"/>
          </p:nvPr>
        </p:nvSpPr>
        <p:spPr/>
        <p:txBody>
          <a:bodyPr/>
          <a:lstStyle/>
          <a:p>
            <a:r>
              <a:rPr lang="en-US" altLang="zh-TW" sz="2400" dirty="0"/>
              <a:t>The following table compares the different methods in FPS and </a:t>
            </a:r>
            <a:r>
              <a:rPr lang="en-US" altLang="zh-TW" sz="2400" dirty="0" err="1"/>
              <a:t>mAP</a:t>
            </a:r>
            <a:r>
              <a:rPr lang="en-US" altLang="zh-TW" sz="2400" dirty="0"/>
              <a:t>.</a:t>
            </a:r>
          </a:p>
          <a:p>
            <a:endParaRPr lang="zh-TW" altLang="en-US" dirty="0"/>
          </a:p>
        </p:txBody>
      </p:sp>
      <p:sp>
        <p:nvSpPr>
          <p:cNvPr id="4" name="投影片編號版面配置區 3">
            <a:extLst>
              <a:ext uri="{FF2B5EF4-FFF2-40B4-BE49-F238E27FC236}">
                <a16:creationId xmlns:a16="http://schemas.microsoft.com/office/drawing/2014/main" id="{5C31329E-E455-4F81-810C-93A8368454D2}"/>
              </a:ext>
            </a:extLst>
          </p:cNvPr>
          <p:cNvSpPr>
            <a:spLocks noGrp="1"/>
          </p:cNvSpPr>
          <p:nvPr>
            <p:ph type="sldNum" sz="quarter" idx="12"/>
          </p:nvPr>
        </p:nvSpPr>
        <p:spPr/>
        <p:txBody>
          <a:bodyPr/>
          <a:lstStyle/>
          <a:p>
            <a:fld id="{73DA0BB7-265A-403C-9275-D587AB510EDC}" type="slidenum">
              <a:rPr lang="zh-TW" altLang="en-US" smtClean="0"/>
              <a:t>33</a:t>
            </a:fld>
            <a:endParaRPr lang="zh-TW" altLang="en-US"/>
          </a:p>
        </p:txBody>
      </p:sp>
      <p:grpSp>
        <p:nvGrpSpPr>
          <p:cNvPr id="24" name="群組 23">
            <a:extLst>
              <a:ext uri="{FF2B5EF4-FFF2-40B4-BE49-F238E27FC236}">
                <a16:creationId xmlns:a16="http://schemas.microsoft.com/office/drawing/2014/main" id="{EE5FCD40-1F3D-4944-952D-B6F3B3D5DF6D}"/>
              </a:ext>
            </a:extLst>
          </p:cNvPr>
          <p:cNvGrpSpPr/>
          <p:nvPr/>
        </p:nvGrpSpPr>
        <p:grpSpPr>
          <a:xfrm>
            <a:off x="1267400" y="2708920"/>
            <a:ext cx="6609199" cy="3276364"/>
            <a:chOff x="879125" y="2636912"/>
            <a:chExt cx="6609199" cy="3276364"/>
          </a:xfrm>
        </p:grpSpPr>
        <p:cxnSp>
          <p:nvCxnSpPr>
            <p:cNvPr id="6" name="直線接點 5">
              <a:extLst>
                <a:ext uri="{FF2B5EF4-FFF2-40B4-BE49-F238E27FC236}">
                  <a16:creationId xmlns:a16="http://schemas.microsoft.com/office/drawing/2014/main" id="{0D57C9BA-A377-4156-988B-A8401B472297}"/>
                </a:ext>
              </a:extLst>
            </p:cNvPr>
            <p:cNvCxnSpPr>
              <a:cxnSpLocks/>
            </p:cNvCxnSpPr>
            <p:nvPr/>
          </p:nvCxnSpPr>
          <p:spPr>
            <a:xfrm>
              <a:off x="971600" y="2636912"/>
              <a:ext cx="651672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id="{362FFA3C-35A4-445E-BF6E-71BDFA5106E2}"/>
                </a:ext>
              </a:extLst>
            </p:cNvPr>
            <p:cNvCxnSpPr>
              <a:cxnSpLocks/>
            </p:cNvCxnSpPr>
            <p:nvPr/>
          </p:nvCxnSpPr>
          <p:spPr>
            <a:xfrm>
              <a:off x="960488" y="5913276"/>
              <a:ext cx="652783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211827E4-3467-4C5C-9759-90FA37AB4171}"/>
                </a:ext>
              </a:extLst>
            </p:cNvPr>
            <p:cNvCxnSpPr>
              <a:cxnSpLocks/>
            </p:cNvCxnSpPr>
            <p:nvPr/>
          </p:nvCxnSpPr>
          <p:spPr>
            <a:xfrm>
              <a:off x="960488" y="3392996"/>
              <a:ext cx="65278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7933BF10-1BFC-4113-BE2C-3318F7387716}"/>
                </a:ext>
              </a:extLst>
            </p:cNvPr>
            <p:cNvSpPr txBox="1"/>
            <p:nvPr/>
          </p:nvSpPr>
          <p:spPr>
            <a:xfrm>
              <a:off x="879125" y="2654708"/>
              <a:ext cx="2700300" cy="3026791"/>
            </a:xfrm>
            <a:prstGeom prst="rect">
              <a:avLst/>
            </a:prstGeom>
            <a:noFill/>
          </p:spPr>
          <p:txBody>
            <a:bodyPr wrap="square" rtlCol="0">
              <a:spAutoFit/>
            </a:bodyPr>
            <a:lstStyle/>
            <a:p>
              <a:pPr algn="ctr">
                <a:lnSpc>
                  <a:spcPct val="150000"/>
                </a:lnSpc>
                <a:spcAft>
                  <a:spcPts val="1800"/>
                </a:spcAft>
              </a:pPr>
              <a:r>
                <a:rPr lang="en-US" altLang="zh-TW" sz="2400" dirty="0">
                  <a:latin typeface="Times New Roman" panose="02020603050405020304" pitchFamily="18" charset="0"/>
                  <a:cs typeface="Times New Roman" panose="02020603050405020304" pitchFamily="18" charset="0"/>
                </a:rPr>
                <a:t>Method</a:t>
              </a:r>
            </a:p>
            <a:p>
              <a:pPr algn="ctr">
                <a:lnSpc>
                  <a:spcPct val="150000"/>
                </a:lnSpc>
              </a:pPr>
              <a:r>
                <a:rPr lang="en-US" altLang="zh-TW" sz="2400" dirty="0">
                  <a:latin typeface="Times New Roman" panose="02020603050405020304" pitchFamily="18" charset="0"/>
                  <a:cs typeface="Times New Roman" panose="02020603050405020304" pitchFamily="18" charset="0"/>
                </a:rPr>
                <a:t>YOLOv3</a:t>
              </a:r>
            </a:p>
            <a:p>
              <a:pPr algn="ctr">
                <a:lnSpc>
                  <a:spcPct val="150000"/>
                </a:lnSpc>
              </a:pPr>
              <a:r>
                <a:rPr lang="en-US" altLang="zh-TW" sz="2400" dirty="0">
                  <a:latin typeface="Times New Roman" panose="02020603050405020304" pitchFamily="18" charset="0"/>
                  <a:cs typeface="Times New Roman" panose="02020603050405020304" pitchFamily="18" charset="0"/>
                </a:rPr>
                <a:t>YOLOv4</a:t>
              </a:r>
            </a:p>
            <a:p>
              <a:pPr algn="ctr">
                <a:lnSpc>
                  <a:spcPct val="150000"/>
                </a:lnSpc>
              </a:pPr>
              <a:r>
                <a:rPr lang="en-US" altLang="zh-TW" sz="2400" dirty="0">
                  <a:latin typeface="Times New Roman" panose="02020603050405020304" pitchFamily="18" charset="0"/>
                  <a:cs typeface="Times New Roman" panose="02020603050405020304" pitchFamily="18" charset="0"/>
                </a:rPr>
                <a:t>YOLOv3-tiny</a:t>
              </a:r>
            </a:p>
            <a:p>
              <a:pPr algn="ctr">
                <a:lnSpc>
                  <a:spcPct val="150000"/>
                </a:lnSpc>
              </a:pPr>
              <a:r>
                <a:rPr lang="en-US" altLang="zh-TW" sz="2400" b="1" dirty="0">
                  <a:latin typeface="Times New Roman" panose="02020603050405020304" pitchFamily="18" charset="0"/>
                  <a:cs typeface="Times New Roman" panose="02020603050405020304" pitchFamily="18" charset="0"/>
                </a:rPr>
                <a:t>YOLOv4-tiny</a:t>
              </a:r>
            </a:p>
          </p:txBody>
        </p:sp>
        <p:sp>
          <p:nvSpPr>
            <p:cNvPr id="12" name="文字方塊 11">
              <a:extLst>
                <a:ext uri="{FF2B5EF4-FFF2-40B4-BE49-F238E27FC236}">
                  <a16:creationId xmlns:a16="http://schemas.microsoft.com/office/drawing/2014/main" id="{22CA686C-4842-4CAC-99AA-F8862EDE0341}"/>
                </a:ext>
              </a:extLst>
            </p:cNvPr>
            <p:cNvSpPr txBox="1"/>
            <p:nvPr/>
          </p:nvSpPr>
          <p:spPr>
            <a:xfrm>
              <a:off x="3007471" y="2654708"/>
              <a:ext cx="2700300" cy="3026791"/>
            </a:xfrm>
            <a:prstGeom prst="rect">
              <a:avLst/>
            </a:prstGeom>
            <a:noFill/>
          </p:spPr>
          <p:txBody>
            <a:bodyPr wrap="square" rtlCol="0">
              <a:spAutoFit/>
            </a:bodyPr>
            <a:lstStyle>
              <a:defPPr>
                <a:defRPr lang="zh-TW"/>
              </a:defPPr>
              <a:lvl1pPr algn="ctr">
                <a:lnSpc>
                  <a:spcPct val="150000"/>
                </a:lnSpc>
                <a:spcAft>
                  <a:spcPts val="1800"/>
                </a:spcAft>
                <a:defRPr sz="2400">
                  <a:latin typeface="Times New Roman" panose="02020603050405020304" pitchFamily="18" charset="0"/>
                  <a:cs typeface="Times New Roman" panose="02020603050405020304" pitchFamily="18" charset="0"/>
                </a:defRPr>
              </a:lvl1pPr>
            </a:lstStyle>
            <a:p>
              <a:r>
                <a:rPr lang="en-US" altLang="zh-TW" dirty="0"/>
                <a:t>FPS</a:t>
              </a:r>
            </a:p>
            <a:p>
              <a:pPr>
                <a:spcAft>
                  <a:spcPts val="0"/>
                </a:spcAft>
              </a:pPr>
              <a:r>
                <a:rPr lang="en-US" altLang="zh-TW" dirty="0"/>
                <a:t>49</a:t>
              </a:r>
            </a:p>
            <a:p>
              <a:pPr>
                <a:spcAft>
                  <a:spcPts val="0"/>
                </a:spcAft>
              </a:pPr>
              <a:r>
                <a:rPr lang="en-US" altLang="zh-TW" dirty="0"/>
                <a:t>41</a:t>
              </a:r>
            </a:p>
            <a:p>
              <a:pPr>
                <a:spcAft>
                  <a:spcPts val="0"/>
                </a:spcAft>
              </a:pPr>
              <a:r>
                <a:rPr lang="en-US" altLang="zh-TW" dirty="0"/>
                <a:t>270</a:t>
              </a:r>
            </a:p>
            <a:p>
              <a:pPr>
                <a:spcAft>
                  <a:spcPts val="0"/>
                </a:spcAft>
              </a:pPr>
              <a:r>
                <a:rPr lang="en-US" altLang="zh-TW" b="1" dirty="0"/>
                <a:t>294</a:t>
              </a:r>
            </a:p>
          </p:txBody>
        </p:sp>
        <p:sp>
          <p:nvSpPr>
            <p:cNvPr id="13" name="文字方塊 12">
              <a:extLst>
                <a:ext uri="{FF2B5EF4-FFF2-40B4-BE49-F238E27FC236}">
                  <a16:creationId xmlns:a16="http://schemas.microsoft.com/office/drawing/2014/main" id="{3F15ECE7-58BF-4243-A574-5AE2DE6188F9}"/>
                </a:ext>
              </a:extLst>
            </p:cNvPr>
            <p:cNvSpPr txBox="1"/>
            <p:nvPr/>
          </p:nvSpPr>
          <p:spPr>
            <a:xfrm>
              <a:off x="4788024" y="2653593"/>
              <a:ext cx="2700300" cy="3026791"/>
            </a:xfrm>
            <a:prstGeom prst="rect">
              <a:avLst/>
            </a:prstGeom>
            <a:noFill/>
          </p:spPr>
          <p:txBody>
            <a:bodyPr wrap="square" rtlCol="0">
              <a:spAutoFit/>
            </a:bodyPr>
            <a:lstStyle/>
            <a:p>
              <a:pPr algn="ctr">
                <a:lnSpc>
                  <a:spcPct val="150000"/>
                </a:lnSpc>
                <a:spcAft>
                  <a:spcPts val="1800"/>
                </a:spcAft>
              </a:pPr>
              <a:r>
                <a:rPr lang="en-US" altLang="zh-TW" sz="2400" dirty="0" err="1">
                  <a:latin typeface="Times New Roman" panose="02020603050405020304" pitchFamily="18" charset="0"/>
                  <a:cs typeface="Times New Roman" panose="02020603050405020304" pitchFamily="18" charset="0"/>
                </a:rPr>
                <a:t>mAP</a:t>
              </a:r>
              <a:r>
                <a:rPr lang="en-US" altLang="zh-TW" sz="2400" dirty="0">
                  <a:latin typeface="Times New Roman" panose="02020603050405020304" pitchFamily="18" charset="0"/>
                  <a:cs typeface="Times New Roman" panose="02020603050405020304" pitchFamily="18" charset="0"/>
                </a:rPr>
                <a:t>(%)</a:t>
              </a:r>
            </a:p>
            <a:p>
              <a:pPr algn="ctr">
                <a:lnSpc>
                  <a:spcPct val="150000"/>
                </a:lnSpc>
              </a:pPr>
              <a:r>
                <a:rPr lang="en-US" altLang="zh-TW" sz="2400" dirty="0">
                  <a:latin typeface="Times New Roman" panose="02020603050405020304" pitchFamily="18" charset="0"/>
                  <a:cs typeface="Times New Roman" panose="02020603050405020304" pitchFamily="18" charset="0"/>
                </a:rPr>
                <a:t>52.5</a:t>
              </a:r>
            </a:p>
            <a:p>
              <a:pPr algn="ctr">
                <a:lnSpc>
                  <a:spcPct val="150000"/>
                </a:lnSpc>
              </a:pPr>
              <a:r>
                <a:rPr lang="en-US" altLang="zh-TW" sz="2400" dirty="0">
                  <a:latin typeface="Times New Roman" panose="02020603050405020304" pitchFamily="18" charset="0"/>
                  <a:cs typeface="Times New Roman" panose="02020603050405020304" pitchFamily="18" charset="0"/>
                </a:rPr>
                <a:t>64.9</a:t>
              </a:r>
            </a:p>
            <a:p>
              <a:pPr algn="ctr">
                <a:lnSpc>
                  <a:spcPct val="150000"/>
                </a:lnSpc>
              </a:pPr>
              <a:r>
                <a:rPr lang="en-US" altLang="zh-TW" sz="2400" dirty="0">
                  <a:latin typeface="Times New Roman" panose="02020603050405020304" pitchFamily="18" charset="0"/>
                  <a:cs typeface="Times New Roman" panose="02020603050405020304" pitchFamily="18" charset="0"/>
                </a:rPr>
                <a:t>38.1</a:t>
              </a:r>
            </a:p>
            <a:p>
              <a:pPr algn="ctr">
                <a:lnSpc>
                  <a:spcPct val="150000"/>
                </a:lnSpc>
              </a:pPr>
              <a:r>
                <a:rPr lang="en-US" altLang="zh-TW" sz="2400" b="1" dirty="0">
                  <a:latin typeface="Times New Roman" panose="02020603050405020304" pitchFamily="18" charset="0"/>
                  <a:cs typeface="Times New Roman" panose="02020603050405020304" pitchFamily="18" charset="0"/>
                </a:rPr>
                <a:t>38.0</a:t>
              </a:r>
            </a:p>
          </p:txBody>
        </p:sp>
      </p:grpSp>
    </p:spTree>
    <p:extLst>
      <p:ext uri="{BB962C8B-B14F-4D97-AF65-F5344CB8AC3E}">
        <p14:creationId xmlns:p14="http://schemas.microsoft.com/office/powerpoint/2010/main" val="234899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6E86D55-6547-4BEB-86B0-D1A447A332A5}"/>
              </a:ext>
            </a:extLst>
          </p:cNvPr>
          <p:cNvSpPr>
            <a:spLocks noGrp="1"/>
          </p:cNvSpPr>
          <p:nvPr>
            <p:ph type="sldNum" sz="quarter" idx="12"/>
          </p:nvPr>
        </p:nvSpPr>
        <p:spPr/>
        <p:txBody>
          <a:bodyPr/>
          <a:lstStyle/>
          <a:p>
            <a:fld id="{73DA0BB7-265A-403C-9275-D587AB510EDC}" type="slidenum">
              <a:rPr lang="zh-TW" altLang="en-US" smtClean="0"/>
              <a:t>34</a:t>
            </a:fld>
            <a:endParaRPr lang="zh-TW" altLang="en-US"/>
          </a:p>
        </p:txBody>
      </p:sp>
      <p:pic>
        <p:nvPicPr>
          <p:cNvPr id="7" name="圖片 6">
            <a:extLst>
              <a:ext uri="{FF2B5EF4-FFF2-40B4-BE49-F238E27FC236}">
                <a16:creationId xmlns:a16="http://schemas.microsoft.com/office/drawing/2014/main" id="{5455B510-C8FF-46DA-8BAD-B16977F636D3}"/>
              </a:ext>
            </a:extLst>
          </p:cNvPr>
          <p:cNvPicPr>
            <a:picLocks noChangeAspect="1"/>
          </p:cNvPicPr>
          <p:nvPr/>
        </p:nvPicPr>
        <p:blipFill>
          <a:blip r:embed="rId3"/>
          <a:stretch>
            <a:fillRect/>
          </a:stretch>
        </p:blipFill>
        <p:spPr>
          <a:xfrm>
            <a:off x="-13940" y="70991"/>
            <a:ext cx="9144000" cy="1574800"/>
          </a:xfrm>
          <a:prstGeom prst="rect">
            <a:avLst/>
          </a:prstGeom>
        </p:spPr>
      </p:pic>
      <p:sp>
        <p:nvSpPr>
          <p:cNvPr id="5" name="矩形 4">
            <a:extLst>
              <a:ext uri="{FF2B5EF4-FFF2-40B4-BE49-F238E27FC236}">
                <a16:creationId xmlns:a16="http://schemas.microsoft.com/office/drawing/2014/main" id="{D15C072B-D1F2-407F-AA6D-F0047A5CF8B4}"/>
              </a:ext>
            </a:extLst>
          </p:cNvPr>
          <p:cNvSpPr/>
          <p:nvPr/>
        </p:nvSpPr>
        <p:spPr>
          <a:xfrm>
            <a:off x="4031" y="0"/>
            <a:ext cx="9139969" cy="6858000"/>
          </a:xfrm>
          <a:prstGeom prst="rect">
            <a:avLst/>
          </a:prstGeom>
          <a:solidFill>
            <a:schemeClr val="accent1">
              <a:lumMod val="50000"/>
              <a:alpha val="768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b="1" dirty="0">
                <a:latin typeface="Times New Roman" panose="02020603050405020304" pitchFamily="18" charset="0"/>
                <a:cs typeface="Times New Roman" panose="02020603050405020304" pitchFamily="18" charset="0"/>
              </a:rPr>
              <a:t>Implementation</a:t>
            </a:r>
            <a:endParaRPr lang="zh-TW" altLang="en-US" sz="4800" b="1" dirty="0">
              <a:latin typeface="Times New Roman" panose="02020603050405020304" pitchFamily="18" charset="0"/>
              <a:cs typeface="Times New Roman" panose="02020603050405020304" pitchFamily="18" charset="0"/>
            </a:endParaRPr>
          </a:p>
        </p:txBody>
      </p:sp>
      <p:cxnSp>
        <p:nvCxnSpPr>
          <p:cNvPr id="9" name="直線接點 8">
            <a:extLst>
              <a:ext uri="{FF2B5EF4-FFF2-40B4-BE49-F238E27FC236}">
                <a16:creationId xmlns:a16="http://schemas.microsoft.com/office/drawing/2014/main" id="{4AE6A9DE-D199-4748-951B-7A2C9B6C8FF1}"/>
              </a:ext>
            </a:extLst>
          </p:cNvPr>
          <p:cNvCxnSpPr>
            <a:cxnSpLocks/>
          </p:cNvCxnSpPr>
          <p:nvPr/>
        </p:nvCxnSpPr>
        <p:spPr>
          <a:xfrm>
            <a:off x="2447764" y="3933056"/>
            <a:ext cx="6696236"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50465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73DA0BB7-265A-403C-9275-D587AB510EDC}" type="slidenum">
              <a:rPr lang="zh-TW" altLang="en-US" smtClean="0"/>
              <a:t>35</a:t>
            </a:fld>
            <a:endParaRPr lang="zh-TW" altLang="en-US"/>
          </a:p>
        </p:txBody>
      </p:sp>
      <p:sp>
        <p:nvSpPr>
          <p:cNvPr id="15" name="矩形 14">
            <a:extLst>
              <a:ext uri="{FF2B5EF4-FFF2-40B4-BE49-F238E27FC236}">
                <a16:creationId xmlns:a16="http://schemas.microsoft.com/office/drawing/2014/main" id="{7C6E9F54-699C-40FB-A3D6-D207B627223B}"/>
              </a:ext>
            </a:extLst>
          </p:cNvPr>
          <p:cNvSpPr/>
          <p:nvPr/>
        </p:nvSpPr>
        <p:spPr>
          <a:xfrm>
            <a:off x="0" y="2136457"/>
            <a:ext cx="9144000" cy="2736304"/>
          </a:xfrm>
          <a:prstGeom prst="rect">
            <a:avLst/>
          </a:prstGeom>
          <a:solidFill>
            <a:srgbClr val="FF7060"/>
          </a:solidFill>
          <a:ln>
            <a:solidFill>
              <a:srgbClr val="FF7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tLang="zh-TW" sz="7200" dirty="0">
              <a:solidFill>
                <a:srgbClr val="FF7060"/>
              </a:solidFill>
            </a:endParaRPr>
          </a:p>
        </p:txBody>
      </p:sp>
      <p:pic>
        <p:nvPicPr>
          <p:cNvPr id="16" name="圖片 15">
            <a:extLst>
              <a:ext uri="{FF2B5EF4-FFF2-40B4-BE49-F238E27FC236}">
                <a16:creationId xmlns:a16="http://schemas.microsoft.com/office/drawing/2014/main" id="{CE985AD1-22EA-4816-9862-77221098BDF7}"/>
              </a:ext>
            </a:extLst>
          </p:cNvPr>
          <p:cNvPicPr>
            <a:picLocks noChangeAspect="1"/>
          </p:cNvPicPr>
          <p:nvPr/>
        </p:nvPicPr>
        <p:blipFill>
          <a:blip r:embed="rId3"/>
          <a:stretch>
            <a:fillRect/>
          </a:stretch>
        </p:blipFill>
        <p:spPr>
          <a:xfrm>
            <a:off x="0" y="1318160"/>
            <a:ext cx="9154108" cy="285790"/>
          </a:xfrm>
          <a:prstGeom prst="rect">
            <a:avLst/>
          </a:prstGeom>
        </p:spPr>
      </p:pic>
      <p:pic>
        <p:nvPicPr>
          <p:cNvPr id="25" name="圖片 24">
            <a:extLst>
              <a:ext uri="{FF2B5EF4-FFF2-40B4-BE49-F238E27FC236}">
                <a16:creationId xmlns:a16="http://schemas.microsoft.com/office/drawing/2014/main" id="{CDDA5925-BDB0-4C09-85EC-1F5D2AF6980B}"/>
              </a:ext>
            </a:extLst>
          </p:cNvPr>
          <p:cNvPicPr>
            <a:picLocks noChangeAspect="1"/>
          </p:cNvPicPr>
          <p:nvPr/>
        </p:nvPicPr>
        <p:blipFill>
          <a:blip r:embed="rId4"/>
          <a:stretch>
            <a:fillRect/>
          </a:stretch>
        </p:blipFill>
        <p:spPr>
          <a:xfrm>
            <a:off x="10108" y="504055"/>
            <a:ext cx="9144000" cy="818297"/>
          </a:xfrm>
          <a:prstGeom prst="rect">
            <a:avLst/>
          </a:prstGeom>
        </p:spPr>
      </p:pic>
      <p:pic>
        <p:nvPicPr>
          <p:cNvPr id="26" name="圖片 25">
            <a:extLst>
              <a:ext uri="{FF2B5EF4-FFF2-40B4-BE49-F238E27FC236}">
                <a16:creationId xmlns:a16="http://schemas.microsoft.com/office/drawing/2014/main" id="{FCFE3AD0-0DE2-48E2-82D6-6A9941F6C345}"/>
              </a:ext>
            </a:extLst>
          </p:cNvPr>
          <p:cNvPicPr>
            <a:picLocks noChangeAspect="1"/>
          </p:cNvPicPr>
          <p:nvPr/>
        </p:nvPicPr>
        <p:blipFill>
          <a:blip r:embed="rId4"/>
          <a:stretch>
            <a:fillRect/>
          </a:stretch>
        </p:blipFill>
        <p:spPr>
          <a:xfrm>
            <a:off x="10108" y="9732"/>
            <a:ext cx="9144000" cy="818297"/>
          </a:xfrm>
          <a:prstGeom prst="rect">
            <a:avLst/>
          </a:prstGeom>
        </p:spPr>
      </p:pic>
      <p:pic>
        <p:nvPicPr>
          <p:cNvPr id="27" name="圖片 26">
            <a:extLst>
              <a:ext uri="{FF2B5EF4-FFF2-40B4-BE49-F238E27FC236}">
                <a16:creationId xmlns:a16="http://schemas.microsoft.com/office/drawing/2014/main" id="{35B45E52-BE23-4B79-A0AB-382A21DB3844}"/>
              </a:ext>
            </a:extLst>
          </p:cNvPr>
          <p:cNvPicPr>
            <a:picLocks noChangeAspect="1"/>
          </p:cNvPicPr>
          <p:nvPr/>
        </p:nvPicPr>
        <p:blipFill>
          <a:blip r:embed="rId5"/>
          <a:stretch>
            <a:fillRect/>
          </a:stretch>
        </p:blipFill>
        <p:spPr>
          <a:xfrm>
            <a:off x="10877" y="0"/>
            <a:ext cx="4829849" cy="1838582"/>
          </a:xfrm>
          <a:prstGeom prst="rect">
            <a:avLst/>
          </a:prstGeom>
        </p:spPr>
      </p:pic>
      <p:pic>
        <p:nvPicPr>
          <p:cNvPr id="2050" name="Picture 2" descr="google-coral · GitHub">
            <a:extLst>
              <a:ext uri="{FF2B5EF4-FFF2-40B4-BE49-F238E27FC236}">
                <a16:creationId xmlns:a16="http://schemas.microsoft.com/office/drawing/2014/main" id="{D594B9FD-7E29-4E08-9608-A588B3913F8F}"/>
              </a:ext>
            </a:extLst>
          </p:cNvPr>
          <p:cNvPicPr>
            <a:picLocks noChangeAspect="1" noChangeArrowheads="1"/>
          </p:cNvPicPr>
          <p:nvPr/>
        </p:nvPicPr>
        <p:blipFill>
          <a:blip r:embed="rId6">
            <a:biLevel thresh="50000"/>
            <a:extLst>
              <a:ext uri="{BEBA8EAE-BF5A-486C-A8C5-ECC9F3942E4B}">
                <a14:imgProps xmlns:a14="http://schemas.microsoft.com/office/drawing/2010/main">
                  <a14:imgLayer r:embed="rId7">
                    <a14:imgEffect>
                      <a14:backgroundRemoval t="10000" b="90000" l="10000" r="90000">
                        <a14:foregroundMark x1="14000" y1="25000" x2="13500" y2="23000"/>
                        <a14:foregroundMark x1="10500" y1="29000" x2="10500" y2="29000"/>
                      </a14:backgroundRemoval>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295636" y="2418055"/>
            <a:ext cx="2032620" cy="2032620"/>
          </a:xfrm>
          <a:prstGeom prst="rect">
            <a:avLst/>
          </a:prstGeom>
          <a:effectLst>
            <a:softEdge rad="12700"/>
          </a:effectLst>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9BACE0CB-98C0-4C77-82C4-193A2D360741}"/>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3612278" y="3097700"/>
            <a:ext cx="2542037" cy="813818"/>
          </a:xfrm>
          <a:prstGeom prst="rect">
            <a:avLst/>
          </a:prstGeom>
        </p:spPr>
      </p:pic>
    </p:spTree>
    <p:extLst>
      <p:ext uri="{BB962C8B-B14F-4D97-AF65-F5344CB8AC3E}">
        <p14:creationId xmlns:p14="http://schemas.microsoft.com/office/powerpoint/2010/main" val="21702363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31641" y="274638"/>
            <a:ext cx="7812360" cy="1143000"/>
          </a:xfrm>
        </p:spPr>
        <p:txBody>
          <a:bodyPr/>
          <a:lstStyle/>
          <a:p>
            <a:r>
              <a:rPr lang="en-US" dirty="0"/>
              <a:t>Google Coral</a:t>
            </a:r>
          </a:p>
        </p:txBody>
      </p:sp>
      <p:sp>
        <p:nvSpPr>
          <p:cNvPr id="3" name="內容版面配置區 2"/>
          <p:cNvSpPr>
            <a:spLocks noGrp="1"/>
          </p:cNvSpPr>
          <p:nvPr>
            <p:ph idx="1"/>
          </p:nvPr>
        </p:nvSpPr>
        <p:spPr>
          <a:xfrm>
            <a:off x="457200" y="1600200"/>
            <a:ext cx="8229600" cy="4525963"/>
          </a:xfrm>
        </p:spPr>
        <p:txBody>
          <a:bodyPr/>
          <a:lstStyle/>
          <a:p>
            <a:r>
              <a:rPr lang="en-US" sz="2400" dirty="0"/>
              <a:t>Coral is a complete toolkit to build products with local AI.</a:t>
            </a:r>
          </a:p>
          <a:p>
            <a:r>
              <a:rPr lang="en-US" altLang="zh-TW" sz="2400" dirty="0"/>
              <a:t>Coral </a:t>
            </a:r>
            <a:r>
              <a:rPr lang="en-US" sz="2400" dirty="0"/>
              <a:t>USB Accelerator</a:t>
            </a:r>
          </a:p>
          <a:p>
            <a:pPr lvl="1"/>
            <a:r>
              <a:rPr lang="en-US" sz="2100" dirty="0"/>
              <a:t>The Coral USB Accelerator adds an Edge TPU coprocessor to your system, enabling high-speed machine learning inferencing on a wide range of systems, simply by connecting it to a USB port.</a:t>
            </a:r>
          </a:p>
          <a:p>
            <a:pPr lvl="1"/>
            <a:endParaRPr lang="en-US" sz="2000" dirty="0"/>
          </a:p>
          <a:p>
            <a:pPr lvl="1"/>
            <a:endParaRPr lang="en-US" sz="2100" dirty="0"/>
          </a:p>
          <a:p>
            <a:endParaRPr 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36</a:t>
            </a:fld>
            <a:endParaRPr lang="zh-TW" altLang="en-US"/>
          </a:p>
        </p:txBody>
      </p:sp>
      <p:grpSp>
        <p:nvGrpSpPr>
          <p:cNvPr id="5" name="群組 4">
            <a:extLst>
              <a:ext uri="{FF2B5EF4-FFF2-40B4-BE49-F238E27FC236}">
                <a16:creationId xmlns:a16="http://schemas.microsoft.com/office/drawing/2014/main" id="{21B2DF4F-968F-474F-908D-B4830601A29A}"/>
              </a:ext>
            </a:extLst>
          </p:cNvPr>
          <p:cNvGrpSpPr/>
          <p:nvPr/>
        </p:nvGrpSpPr>
        <p:grpSpPr>
          <a:xfrm>
            <a:off x="881764" y="3789040"/>
            <a:ext cx="7380472" cy="2764448"/>
            <a:chOff x="860964" y="3789040"/>
            <a:chExt cx="7380472" cy="2764448"/>
          </a:xfrm>
        </p:grpSpPr>
        <p:pic>
          <p:nvPicPr>
            <p:cNvPr id="6" name="圖片 5">
              <a:extLst>
                <a:ext uri="{FF2B5EF4-FFF2-40B4-BE49-F238E27FC236}">
                  <a16:creationId xmlns:a16="http://schemas.microsoft.com/office/drawing/2014/main" id="{9D29511C-E11D-488B-917D-E4917C2FFB14}"/>
                </a:ext>
              </a:extLst>
            </p:cNvPr>
            <p:cNvPicPr>
              <a:picLocks noChangeAspect="1"/>
            </p:cNvPicPr>
            <p:nvPr/>
          </p:nvPicPr>
          <p:blipFill>
            <a:blip r:embed="rId3"/>
            <a:stretch>
              <a:fillRect/>
            </a:stretch>
          </p:blipFill>
          <p:spPr>
            <a:xfrm>
              <a:off x="1355320" y="3789040"/>
              <a:ext cx="6433360" cy="2764448"/>
            </a:xfrm>
            <a:prstGeom prst="rect">
              <a:avLst/>
            </a:prstGeom>
          </p:spPr>
        </p:pic>
        <p:pic>
          <p:nvPicPr>
            <p:cNvPr id="15" name="圖片 14">
              <a:extLst>
                <a:ext uri="{FF2B5EF4-FFF2-40B4-BE49-F238E27FC236}">
                  <a16:creationId xmlns:a16="http://schemas.microsoft.com/office/drawing/2014/main" id="{D3846A14-6060-4C81-ADC4-BC788E47FBFC}"/>
                </a:ext>
              </a:extLst>
            </p:cNvPr>
            <p:cNvPicPr>
              <a:picLocks noChangeAspect="1"/>
            </p:cNvPicPr>
            <p:nvPr/>
          </p:nvPicPr>
          <p:blipFill rotWithShape="1">
            <a:blip r:embed="rId3"/>
            <a:srcRect r="95523"/>
            <a:stretch/>
          </p:blipFill>
          <p:spPr>
            <a:xfrm>
              <a:off x="860964" y="3789040"/>
              <a:ext cx="494356" cy="2764448"/>
            </a:xfrm>
            <a:prstGeom prst="rect">
              <a:avLst/>
            </a:prstGeom>
          </p:spPr>
        </p:pic>
        <p:pic>
          <p:nvPicPr>
            <p:cNvPr id="18" name="圖片 17">
              <a:extLst>
                <a:ext uri="{FF2B5EF4-FFF2-40B4-BE49-F238E27FC236}">
                  <a16:creationId xmlns:a16="http://schemas.microsoft.com/office/drawing/2014/main" id="{E84AE1ED-F099-491C-8E56-A6BFAE3732D6}"/>
                </a:ext>
              </a:extLst>
            </p:cNvPr>
            <p:cNvPicPr>
              <a:picLocks noChangeAspect="1"/>
            </p:cNvPicPr>
            <p:nvPr/>
          </p:nvPicPr>
          <p:blipFill rotWithShape="1">
            <a:blip r:embed="rId3"/>
            <a:srcRect l="92962"/>
            <a:stretch/>
          </p:blipFill>
          <p:spPr>
            <a:xfrm>
              <a:off x="7788680" y="3789040"/>
              <a:ext cx="452756" cy="2764448"/>
            </a:xfrm>
            <a:prstGeom prst="rect">
              <a:avLst/>
            </a:prstGeom>
          </p:spPr>
        </p:pic>
      </p:grpSp>
    </p:spTree>
    <p:extLst>
      <p:ext uri="{BB962C8B-B14F-4D97-AF65-F5344CB8AC3E}">
        <p14:creationId xmlns:p14="http://schemas.microsoft.com/office/powerpoint/2010/main" val="24094360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Google Coral</a:t>
            </a:r>
            <a:endParaRPr lang="en-US" dirty="0"/>
          </a:p>
        </p:txBody>
      </p:sp>
      <p:sp>
        <p:nvSpPr>
          <p:cNvPr id="3" name="內容版面配置區 2"/>
          <p:cNvSpPr>
            <a:spLocks noGrp="1"/>
          </p:cNvSpPr>
          <p:nvPr>
            <p:ph idx="1"/>
          </p:nvPr>
        </p:nvSpPr>
        <p:spPr/>
        <p:txBody>
          <a:bodyPr/>
          <a:lstStyle/>
          <a:p>
            <a:r>
              <a:rPr lang="en-US" sz="2000" b="1" dirty="0"/>
              <a:t>What is the Edge TPU?</a:t>
            </a:r>
          </a:p>
          <a:p>
            <a:pPr lvl="1"/>
            <a:r>
              <a:rPr lang="en-US" sz="2000" dirty="0"/>
              <a:t>The Edge TPU is a small ASIC designed by Google that provides high performance ML inferencing for low-power devices.</a:t>
            </a:r>
          </a:p>
          <a:p>
            <a:pPr lvl="1"/>
            <a:endParaRPr lang="en-US" sz="2000" dirty="0"/>
          </a:p>
          <a:p>
            <a:r>
              <a:rPr lang="en-US" sz="2000" b="1" dirty="0"/>
              <a:t>What is the Edge TPU's processing speed?</a:t>
            </a:r>
          </a:p>
          <a:p>
            <a:pPr lvl="1"/>
            <a:r>
              <a:rPr lang="en-US" sz="2000" dirty="0"/>
              <a:t>An individual Edge TPU can perform 4 trillion (fixed-point) operations per second (4 TOPS), using only 2 watts of power.</a:t>
            </a:r>
          </a:p>
          <a:p>
            <a:pPr lvl="1"/>
            <a:endParaRPr lang="en-US" sz="2000" dirty="0"/>
          </a:p>
          <a:p>
            <a:r>
              <a:rPr lang="en-US" sz="2000" b="1" dirty="0"/>
              <a:t>How is the Edge TPU different from Cloud TPUs?</a:t>
            </a:r>
          </a:p>
          <a:p>
            <a:pPr lvl="1"/>
            <a:r>
              <a:rPr lang="en-US" sz="2000" dirty="0"/>
              <a:t>Cloud TPUs run in a Google data center, and therefore offer very high computational speeds. Whereas, the Edge TPU is designed for small, low-power devices to speed up model inferencing. </a:t>
            </a:r>
          </a:p>
          <a:p>
            <a:pPr lvl="1"/>
            <a:endParaRPr lang="en-US" sz="2000"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37</a:t>
            </a:fld>
            <a:endParaRPr lang="zh-TW" altLang="en-US" dirty="0"/>
          </a:p>
        </p:txBody>
      </p:sp>
    </p:spTree>
    <p:extLst>
      <p:ext uri="{BB962C8B-B14F-4D97-AF65-F5344CB8AC3E}">
        <p14:creationId xmlns:p14="http://schemas.microsoft.com/office/powerpoint/2010/main" val="4233216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661C94-E9C3-4F19-9A19-33FA0E8203EA}"/>
              </a:ext>
            </a:extLst>
          </p:cNvPr>
          <p:cNvSpPr>
            <a:spLocks noGrp="1"/>
          </p:cNvSpPr>
          <p:nvPr>
            <p:ph type="title"/>
          </p:nvPr>
        </p:nvSpPr>
        <p:spPr/>
        <p:txBody>
          <a:bodyPr/>
          <a:lstStyle/>
          <a:p>
            <a:r>
              <a:rPr lang="en-US" altLang="zh-TW" dirty="0"/>
              <a:t>YOLOv4 on Edge TPU</a:t>
            </a:r>
            <a:endParaRPr lang="zh-TW" altLang="en-US" dirty="0"/>
          </a:p>
        </p:txBody>
      </p:sp>
      <p:sp>
        <p:nvSpPr>
          <p:cNvPr id="3" name="內容版面配置區 2">
            <a:extLst>
              <a:ext uri="{FF2B5EF4-FFF2-40B4-BE49-F238E27FC236}">
                <a16:creationId xmlns:a16="http://schemas.microsoft.com/office/drawing/2014/main" id="{7904D057-431E-4840-A9F0-73A33FA085DD}"/>
              </a:ext>
            </a:extLst>
          </p:cNvPr>
          <p:cNvSpPr>
            <a:spLocks noGrp="1"/>
          </p:cNvSpPr>
          <p:nvPr>
            <p:ph idx="1"/>
          </p:nvPr>
        </p:nvSpPr>
        <p:spPr/>
        <p:txBody>
          <a:bodyPr/>
          <a:lstStyle/>
          <a:p>
            <a:pPr>
              <a:lnSpc>
                <a:spcPct val="150000"/>
              </a:lnSpc>
            </a:pPr>
            <a:r>
              <a:rPr lang="en-US" altLang="zh-TW" sz="2400" dirty="0"/>
              <a:t>Compared to YOLOv4, </a:t>
            </a:r>
            <a:r>
              <a:rPr lang="en-US" altLang="zh-TW" sz="2400" b="1" dirty="0"/>
              <a:t>Tiny YOLOv4 </a:t>
            </a:r>
            <a:r>
              <a:rPr lang="en-US" altLang="zh-TW" sz="2400" dirty="0"/>
              <a:t>is more suitable for implementation with its smaller size.</a:t>
            </a:r>
          </a:p>
          <a:p>
            <a:pPr>
              <a:lnSpc>
                <a:spcPct val="150000"/>
              </a:lnSpc>
            </a:pPr>
            <a:r>
              <a:rPr lang="en-US" altLang="zh-TW" sz="2400" dirty="0"/>
              <a:t>Tiny YOLOv4 uses Leaky </a:t>
            </a:r>
            <a:r>
              <a:rPr lang="en-US" altLang="zh-TW" sz="2400" dirty="0" err="1"/>
              <a:t>ReLU</a:t>
            </a:r>
            <a:r>
              <a:rPr lang="en-US" altLang="zh-TW" sz="2400" dirty="0"/>
              <a:t> while it is an unsupported operation on edge TPU. To address this issue, </a:t>
            </a:r>
            <a:r>
              <a:rPr lang="en-US" altLang="zh-TW" sz="2400" dirty="0" err="1"/>
              <a:t>ReLU</a:t>
            </a:r>
            <a:r>
              <a:rPr lang="en-US" altLang="zh-TW" sz="2400" dirty="0"/>
              <a:t> is used for the activation function.</a:t>
            </a:r>
          </a:p>
        </p:txBody>
      </p:sp>
      <p:sp>
        <p:nvSpPr>
          <p:cNvPr id="4" name="投影片編號版面配置區 3">
            <a:extLst>
              <a:ext uri="{FF2B5EF4-FFF2-40B4-BE49-F238E27FC236}">
                <a16:creationId xmlns:a16="http://schemas.microsoft.com/office/drawing/2014/main" id="{FD30E3B5-69B1-4BAA-ADEF-EE6E79B1E546}"/>
              </a:ext>
            </a:extLst>
          </p:cNvPr>
          <p:cNvSpPr>
            <a:spLocks noGrp="1"/>
          </p:cNvSpPr>
          <p:nvPr>
            <p:ph type="sldNum" sz="quarter" idx="12"/>
          </p:nvPr>
        </p:nvSpPr>
        <p:spPr/>
        <p:txBody>
          <a:bodyPr/>
          <a:lstStyle/>
          <a:p>
            <a:fld id="{73DA0BB7-265A-403C-9275-D587AB510EDC}" type="slidenum">
              <a:rPr lang="zh-TW" altLang="en-US" smtClean="0"/>
              <a:t>38</a:t>
            </a:fld>
            <a:endParaRPr lang="zh-TW" altLang="en-US"/>
          </a:p>
        </p:txBody>
      </p:sp>
    </p:spTree>
    <p:extLst>
      <p:ext uri="{BB962C8B-B14F-4D97-AF65-F5344CB8AC3E}">
        <p14:creationId xmlns:p14="http://schemas.microsoft.com/office/powerpoint/2010/main" val="21887547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DA66E2-8E5E-49DE-BCFD-609559B1B73E}"/>
              </a:ext>
            </a:extLst>
          </p:cNvPr>
          <p:cNvSpPr>
            <a:spLocks noGrp="1"/>
          </p:cNvSpPr>
          <p:nvPr>
            <p:ph type="title"/>
          </p:nvPr>
        </p:nvSpPr>
        <p:spPr/>
        <p:txBody>
          <a:bodyPr/>
          <a:lstStyle/>
          <a:p>
            <a:r>
              <a:rPr lang="en-US" altLang="zh-TW" dirty="0"/>
              <a:t>YOLOv4 on Edge TPU</a:t>
            </a:r>
            <a:endParaRPr lang="zh-TW" altLang="en-US" dirty="0"/>
          </a:p>
        </p:txBody>
      </p:sp>
      <p:sp>
        <p:nvSpPr>
          <p:cNvPr id="3" name="內容版面配置區 2">
            <a:extLst>
              <a:ext uri="{FF2B5EF4-FFF2-40B4-BE49-F238E27FC236}">
                <a16:creationId xmlns:a16="http://schemas.microsoft.com/office/drawing/2014/main" id="{14D1254E-7450-433D-88E5-5484E94E44B8}"/>
              </a:ext>
            </a:extLst>
          </p:cNvPr>
          <p:cNvSpPr>
            <a:spLocks noGrp="1"/>
          </p:cNvSpPr>
          <p:nvPr>
            <p:ph idx="1"/>
          </p:nvPr>
        </p:nvSpPr>
        <p:spPr/>
        <p:txBody>
          <a:bodyPr/>
          <a:lstStyle/>
          <a:p>
            <a:r>
              <a:rPr lang="en-US" altLang="zh-TW" sz="2400" dirty="0"/>
              <a:t>Convert to tflite</a:t>
            </a:r>
            <a:endParaRPr lang="zh-TW" altLang="en-US" sz="2400" dirty="0"/>
          </a:p>
        </p:txBody>
      </p:sp>
      <p:sp>
        <p:nvSpPr>
          <p:cNvPr id="4" name="投影片編號版面配置區 3">
            <a:extLst>
              <a:ext uri="{FF2B5EF4-FFF2-40B4-BE49-F238E27FC236}">
                <a16:creationId xmlns:a16="http://schemas.microsoft.com/office/drawing/2014/main" id="{CE1C6B86-48BC-42B8-B957-0F3BDE589D25}"/>
              </a:ext>
            </a:extLst>
          </p:cNvPr>
          <p:cNvSpPr>
            <a:spLocks noGrp="1"/>
          </p:cNvSpPr>
          <p:nvPr>
            <p:ph type="sldNum" sz="quarter" idx="12"/>
          </p:nvPr>
        </p:nvSpPr>
        <p:spPr/>
        <p:txBody>
          <a:bodyPr/>
          <a:lstStyle/>
          <a:p>
            <a:fld id="{73DA0BB7-265A-403C-9275-D587AB510EDC}" type="slidenum">
              <a:rPr lang="zh-TW" altLang="en-US" smtClean="0"/>
              <a:t>39</a:t>
            </a:fld>
            <a:endParaRPr lang="zh-TW" altLang="en-US"/>
          </a:p>
        </p:txBody>
      </p:sp>
      <p:sp>
        <p:nvSpPr>
          <p:cNvPr id="5" name="矩形 4">
            <a:extLst>
              <a:ext uri="{FF2B5EF4-FFF2-40B4-BE49-F238E27FC236}">
                <a16:creationId xmlns:a16="http://schemas.microsoft.com/office/drawing/2014/main" id="{2347088F-A2DA-4075-8037-8A7550E50FE6}"/>
              </a:ext>
            </a:extLst>
          </p:cNvPr>
          <p:cNvSpPr/>
          <p:nvPr/>
        </p:nvSpPr>
        <p:spPr>
          <a:xfrm>
            <a:off x="575556" y="2088539"/>
            <a:ext cx="7978935" cy="4436805"/>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A2B861DE-0BD4-4B82-88A1-327506F38FDA}"/>
              </a:ext>
            </a:extLst>
          </p:cNvPr>
          <p:cNvSpPr/>
          <p:nvPr/>
        </p:nvSpPr>
        <p:spPr>
          <a:xfrm>
            <a:off x="673224" y="2097000"/>
            <a:ext cx="7881267" cy="4401205"/>
          </a:xfrm>
          <a:prstGeom prst="rect">
            <a:avLst/>
          </a:prstGeom>
        </p:spPr>
        <p:txBody>
          <a:bodyPr wrap="square">
            <a:spAutoFit/>
          </a:bodyPr>
          <a:lstStyle/>
          <a:p>
            <a:r>
              <a:rPr lang="en-US" altLang="zh-TW" sz="1400" dirty="0">
                <a:solidFill>
                  <a:srgbClr val="403F53"/>
                </a:solidFill>
                <a:latin typeface="Consolas" panose="020B0609020204030204" pitchFamily="49" charset="0"/>
              </a:rPr>
              <a:t> 1</a:t>
            </a:r>
            <a:r>
              <a:rPr lang="en-US" altLang="zh-TW" sz="1400" dirty="0">
                <a:solidFill>
                  <a:srgbClr val="0C969B"/>
                </a:solidFill>
                <a:latin typeface="Consolas" panose="020B0609020204030204" pitchFamily="49" charset="0"/>
              </a:rPr>
              <a:t>  from </a:t>
            </a:r>
            <a:r>
              <a:rPr lang="en-US" altLang="zh-TW" sz="1400" dirty="0">
                <a:solidFill>
                  <a:srgbClr val="403F53"/>
                </a:solidFill>
                <a:latin typeface="Consolas" panose="020B0609020204030204" pitchFamily="49" charset="0"/>
              </a:rPr>
              <a:t>yolov4.tf </a:t>
            </a:r>
            <a:r>
              <a:rPr lang="en-US" altLang="zh-TW" sz="1400" dirty="0">
                <a:solidFill>
                  <a:srgbClr val="0C969B"/>
                </a:solidFill>
                <a:latin typeface="Consolas" panose="020B0609020204030204" pitchFamily="49" charset="0"/>
              </a:rPr>
              <a:t>import </a:t>
            </a:r>
            <a:r>
              <a:rPr lang="en-US" altLang="zh-TW" sz="1400" dirty="0">
                <a:solidFill>
                  <a:srgbClr val="403F53"/>
                </a:solidFill>
                <a:latin typeface="Consolas" panose="020B0609020204030204" pitchFamily="49" charset="0"/>
              </a:rPr>
              <a:t>YOLOv4, YOLODataset</a:t>
            </a:r>
            <a:r>
              <a:rPr lang="en-US" altLang="zh-TW" sz="1400" dirty="0">
                <a:solidFill>
                  <a:srgbClr val="994CC3"/>
                </a:solidFill>
                <a:latin typeface="Consolas" panose="020B0609020204030204" pitchFamily="49" charset="0"/>
              </a:rPr>
              <a:t>,</a:t>
            </a:r>
            <a:r>
              <a:rPr lang="en-US" altLang="zh-TW" sz="1400" dirty="0">
                <a:solidFill>
                  <a:srgbClr val="403F53"/>
                </a:solidFill>
                <a:latin typeface="Consolas" panose="020B0609020204030204" pitchFamily="49" charset="0"/>
              </a:rPr>
              <a:t> save_as_tflite</a:t>
            </a:r>
            <a:br>
              <a:rPr lang="en-US" altLang="zh-TW" sz="1400" dirty="0">
                <a:solidFill>
                  <a:srgbClr val="403F53"/>
                </a:solidFill>
                <a:latin typeface="Consolas" panose="020B0609020204030204" pitchFamily="49" charset="0"/>
              </a:rPr>
            </a:br>
            <a:r>
              <a:rPr lang="en-US" altLang="zh-TW" sz="1400" dirty="0">
                <a:solidFill>
                  <a:srgbClr val="403F53"/>
                </a:solidFill>
                <a:latin typeface="Consolas" panose="020B0609020204030204" pitchFamily="49" charset="0"/>
              </a:rPr>
              <a:t> 2</a:t>
            </a:r>
            <a:br>
              <a:rPr lang="en-US" altLang="zh-TW" sz="1400" dirty="0">
                <a:solidFill>
                  <a:srgbClr val="403F53"/>
                </a:solidFill>
                <a:latin typeface="Consolas" panose="020B0609020204030204" pitchFamily="49" charset="0"/>
              </a:rPr>
            </a:br>
            <a:r>
              <a:rPr lang="en-US" altLang="zh-TW" sz="1400" dirty="0">
                <a:solidFill>
                  <a:srgbClr val="403F53"/>
                </a:solidFill>
                <a:latin typeface="Consolas" panose="020B0609020204030204" pitchFamily="49" charset="0"/>
              </a:rPr>
              <a:t> 3  yolo </a:t>
            </a:r>
            <a:r>
              <a:rPr lang="en-US" altLang="zh-TW" sz="1400" dirty="0">
                <a:solidFill>
                  <a:srgbClr val="0C969B"/>
                </a:solidFill>
                <a:latin typeface="Consolas" panose="020B0609020204030204" pitchFamily="49" charset="0"/>
              </a:rPr>
              <a:t>=</a:t>
            </a:r>
            <a:r>
              <a:rPr lang="en-US" altLang="zh-TW" sz="1400" dirty="0">
                <a:solidFill>
                  <a:srgbClr val="403F53"/>
                </a:solidFill>
                <a:latin typeface="Consolas" panose="020B0609020204030204" pitchFamily="49" charset="0"/>
              </a:rPr>
              <a:t> YOLOv4</a:t>
            </a:r>
            <a:r>
              <a:rPr lang="en-US" altLang="zh-TW" sz="1400" dirty="0">
                <a:solidFill>
                  <a:srgbClr val="994CC3"/>
                </a:solidFill>
                <a:latin typeface="Consolas" panose="020B0609020204030204" pitchFamily="49" charset="0"/>
              </a:rPr>
              <a:t>()</a:t>
            </a:r>
            <a:br>
              <a:rPr lang="en-US" altLang="zh-TW" sz="1400" dirty="0">
                <a:solidFill>
                  <a:srgbClr val="403F53"/>
                </a:solidFill>
                <a:latin typeface="Consolas" panose="020B0609020204030204" pitchFamily="49" charset="0"/>
              </a:rPr>
            </a:br>
            <a:r>
              <a:rPr lang="en-US" altLang="zh-TW" sz="1400" dirty="0">
                <a:solidFill>
                  <a:srgbClr val="403F53"/>
                </a:solidFill>
                <a:latin typeface="Consolas" panose="020B0609020204030204" pitchFamily="49" charset="0"/>
              </a:rPr>
              <a:t> 4</a:t>
            </a:r>
            <a:br>
              <a:rPr lang="en-US" altLang="zh-TW" sz="1400" dirty="0">
                <a:solidFill>
                  <a:srgbClr val="403F53"/>
                </a:solidFill>
                <a:latin typeface="Consolas" panose="020B0609020204030204" pitchFamily="49" charset="0"/>
              </a:rPr>
            </a:br>
            <a:r>
              <a:rPr lang="en-US" altLang="zh-TW" sz="1400" dirty="0">
                <a:solidFill>
                  <a:srgbClr val="403F53"/>
                </a:solidFill>
                <a:latin typeface="Consolas" panose="020B0609020204030204" pitchFamily="49" charset="0"/>
              </a:rPr>
              <a:t> 5  yolo</a:t>
            </a:r>
            <a:r>
              <a:rPr lang="en-US" altLang="zh-TW" sz="1400" dirty="0">
                <a:solidFill>
                  <a:srgbClr val="994CC3"/>
                </a:solidFill>
                <a:latin typeface="Consolas" panose="020B0609020204030204" pitchFamily="49" charset="0"/>
              </a:rPr>
              <a:t>.</a:t>
            </a:r>
            <a:r>
              <a:rPr lang="en-US" altLang="zh-TW" sz="1400" dirty="0">
                <a:solidFill>
                  <a:srgbClr val="403F53"/>
                </a:solidFill>
                <a:latin typeface="Consolas" panose="020B0609020204030204" pitchFamily="49" charset="0"/>
              </a:rPr>
              <a:t>config</a:t>
            </a:r>
            <a:r>
              <a:rPr lang="en-US" altLang="zh-TW" sz="1400" dirty="0">
                <a:solidFill>
                  <a:srgbClr val="994CC3"/>
                </a:solidFill>
                <a:latin typeface="Consolas" panose="020B0609020204030204" pitchFamily="49" charset="0"/>
              </a:rPr>
              <a:t>.</a:t>
            </a:r>
            <a:r>
              <a:rPr lang="en-US" altLang="zh-TW" sz="1400" dirty="0">
                <a:solidFill>
                  <a:srgbClr val="403F53"/>
                </a:solidFill>
                <a:latin typeface="Consolas" panose="020B0609020204030204" pitchFamily="49" charset="0"/>
              </a:rPr>
              <a:t>parse_names</a:t>
            </a:r>
            <a:r>
              <a:rPr lang="en-US" altLang="zh-TW" sz="1400" dirty="0">
                <a:solidFill>
                  <a:srgbClr val="994CC3"/>
                </a:solidFill>
                <a:latin typeface="Consolas" panose="020B0609020204030204" pitchFamily="49" charset="0"/>
              </a:rPr>
              <a:t>(</a:t>
            </a:r>
            <a:r>
              <a:rPr lang="en-US" altLang="zh-TW" sz="1400" dirty="0">
                <a:solidFill>
                  <a:srgbClr val="4876D6"/>
                </a:solidFill>
                <a:latin typeface="Consolas" panose="020B0609020204030204" pitchFamily="49" charset="0"/>
              </a:rPr>
              <a:t>"data/classes/coco.names"</a:t>
            </a:r>
            <a:r>
              <a:rPr lang="en-US" altLang="zh-TW" sz="1400" dirty="0">
                <a:solidFill>
                  <a:srgbClr val="994CC3"/>
                </a:solidFill>
                <a:latin typeface="Consolas" panose="020B0609020204030204" pitchFamily="49" charset="0"/>
              </a:rPr>
              <a:t>)</a:t>
            </a:r>
            <a:br>
              <a:rPr lang="en-US" altLang="zh-TW" sz="1400" dirty="0">
                <a:solidFill>
                  <a:srgbClr val="403F53"/>
                </a:solidFill>
                <a:latin typeface="Consolas" panose="020B0609020204030204" pitchFamily="49" charset="0"/>
              </a:rPr>
            </a:br>
            <a:r>
              <a:rPr lang="en-US" altLang="zh-TW" sz="1400" dirty="0">
                <a:solidFill>
                  <a:srgbClr val="403F53"/>
                </a:solidFill>
                <a:latin typeface="Consolas" panose="020B0609020204030204" pitchFamily="49" charset="0"/>
              </a:rPr>
              <a:t> 6  yolo</a:t>
            </a:r>
            <a:r>
              <a:rPr lang="en-US" altLang="zh-TW" sz="1400" dirty="0">
                <a:solidFill>
                  <a:srgbClr val="994CC3"/>
                </a:solidFill>
                <a:latin typeface="Consolas" panose="020B0609020204030204" pitchFamily="49" charset="0"/>
              </a:rPr>
              <a:t>.</a:t>
            </a:r>
            <a:r>
              <a:rPr lang="en-US" altLang="zh-TW" sz="1400" dirty="0">
                <a:solidFill>
                  <a:srgbClr val="403F53"/>
                </a:solidFill>
                <a:latin typeface="Consolas" panose="020B0609020204030204" pitchFamily="49" charset="0"/>
              </a:rPr>
              <a:t>config</a:t>
            </a:r>
            <a:r>
              <a:rPr lang="en-US" altLang="zh-TW" sz="1400" dirty="0">
                <a:solidFill>
                  <a:srgbClr val="994CC3"/>
                </a:solidFill>
                <a:latin typeface="Consolas" panose="020B0609020204030204" pitchFamily="49" charset="0"/>
              </a:rPr>
              <a:t>.</a:t>
            </a:r>
            <a:r>
              <a:rPr lang="en-US" altLang="zh-TW" sz="1400" dirty="0">
                <a:solidFill>
                  <a:srgbClr val="403F53"/>
                </a:solidFill>
                <a:latin typeface="Consolas" panose="020B0609020204030204" pitchFamily="49" charset="0"/>
              </a:rPr>
              <a:t>parse_cfg</a:t>
            </a:r>
            <a:r>
              <a:rPr lang="en-US" altLang="zh-TW" sz="1400" dirty="0">
                <a:solidFill>
                  <a:srgbClr val="994CC3"/>
                </a:solidFill>
                <a:latin typeface="Consolas" panose="020B0609020204030204" pitchFamily="49" charset="0"/>
              </a:rPr>
              <a:t>(</a:t>
            </a:r>
            <a:r>
              <a:rPr lang="en-US" altLang="zh-TW" sz="1400" dirty="0">
                <a:solidFill>
                  <a:srgbClr val="4876D6"/>
                </a:solidFill>
                <a:latin typeface="Consolas" panose="020B0609020204030204" pitchFamily="49" charset="0"/>
              </a:rPr>
              <a:t>"config/yolov4-tiny-relu-tpu.cfg"</a:t>
            </a:r>
            <a:r>
              <a:rPr lang="en-US" altLang="zh-TW" sz="1400" dirty="0">
                <a:solidFill>
                  <a:srgbClr val="994CC3"/>
                </a:solidFill>
                <a:latin typeface="Consolas" panose="020B0609020204030204" pitchFamily="49" charset="0"/>
              </a:rPr>
              <a:t>)</a:t>
            </a:r>
            <a:br>
              <a:rPr lang="en-US" altLang="zh-TW" sz="1400" dirty="0">
                <a:solidFill>
                  <a:srgbClr val="403F53"/>
                </a:solidFill>
                <a:latin typeface="Consolas" panose="020B0609020204030204" pitchFamily="49" charset="0"/>
              </a:rPr>
            </a:br>
            <a:r>
              <a:rPr lang="en-US" altLang="zh-TW" sz="1400" dirty="0">
                <a:solidFill>
                  <a:srgbClr val="403F53"/>
                </a:solidFill>
                <a:latin typeface="Consolas" panose="020B0609020204030204" pitchFamily="49" charset="0"/>
              </a:rPr>
              <a:t> 7</a:t>
            </a:r>
            <a:br>
              <a:rPr lang="en-US" altLang="zh-TW" sz="1400" dirty="0">
                <a:solidFill>
                  <a:srgbClr val="403F53"/>
                </a:solidFill>
                <a:latin typeface="Consolas" panose="020B0609020204030204" pitchFamily="49" charset="0"/>
              </a:rPr>
            </a:br>
            <a:r>
              <a:rPr lang="en-US" altLang="zh-TW" sz="1400" dirty="0">
                <a:solidFill>
                  <a:srgbClr val="403F53"/>
                </a:solidFill>
                <a:latin typeface="Consolas" panose="020B0609020204030204" pitchFamily="49" charset="0"/>
              </a:rPr>
              <a:t> 8  yolo</a:t>
            </a:r>
            <a:r>
              <a:rPr lang="en-US" altLang="zh-TW" sz="1400" dirty="0">
                <a:solidFill>
                  <a:srgbClr val="994CC3"/>
                </a:solidFill>
                <a:latin typeface="Consolas" panose="020B0609020204030204" pitchFamily="49" charset="0"/>
              </a:rPr>
              <a:t>.</a:t>
            </a:r>
            <a:r>
              <a:rPr lang="en-US" altLang="zh-TW" sz="1400" dirty="0">
                <a:solidFill>
                  <a:srgbClr val="403F53"/>
                </a:solidFill>
                <a:latin typeface="Consolas" panose="020B0609020204030204" pitchFamily="49" charset="0"/>
              </a:rPr>
              <a:t>make_model</a:t>
            </a:r>
            <a:r>
              <a:rPr lang="en-US" altLang="zh-TW" sz="1400" dirty="0">
                <a:solidFill>
                  <a:srgbClr val="994CC3"/>
                </a:solidFill>
                <a:latin typeface="Consolas" panose="020B0609020204030204" pitchFamily="49" charset="0"/>
              </a:rPr>
              <a:t>()</a:t>
            </a:r>
            <a:br>
              <a:rPr lang="en-US" altLang="zh-TW" sz="1400" dirty="0">
                <a:solidFill>
                  <a:srgbClr val="403F53"/>
                </a:solidFill>
                <a:latin typeface="Consolas" panose="020B0609020204030204" pitchFamily="49" charset="0"/>
              </a:rPr>
            </a:br>
            <a:r>
              <a:rPr lang="en-US" altLang="zh-TW" sz="1400" dirty="0">
                <a:solidFill>
                  <a:srgbClr val="403F53"/>
                </a:solidFill>
                <a:latin typeface="Consolas" panose="020B0609020204030204" pitchFamily="49" charset="0"/>
              </a:rPr>
              <a:t> 9  yolo</a:t>
            </a:r>
            <a:r>
              <a:rPr lang="en-US" altLang="zh-TW" sz="1400" dirty="0">
                <a:solidFill>
                  <a:srgbClr val="994CC3"/>
                </a:solidFill>
                <a:latin typeface="Consolas" panose="020B0609020204030204" pitchFamily="49" charset="0"/>
              </a:rPr>
              <a:t>.</a:t>
            </a:r>
            <a:r>
              <a:rPr lang="en-US" altLang="zh-TW" sz="1400" dirty="0">
                <a:solidFill>
                  <a:srgbClr val="403F53"/>
                </a:solidFill>
                <a:latin typeface="Consolas" panose="020B0609020204030204" pitchFamily="49" charset="0"/>
              </a:rPr>
              <a:t>load_weights</a:t>
            </a:r>
            <a:r>
              <a:rPr lang="en-US" altLang="zh-TW" sz="1400" dirty="0">
                <a:solidFill>
                  <a:srgbClr val="994CC3"/>
                </a:solidFill>
                <a:latin typeface="Consolas" panose="020B0609020204030204" pitchFamily="49" charset="0"/>
              </a:rPr>
              <a:t>(</a:t>
            </a:r>
            <a:r>
              <a:rPr lang="en-US" altLang="zh-TW" sz="1400" dirty="0">
                <a:solidFill>
                  <a:srgbClr val="4876D6"/>
                </a:solidFill>
                <a:latin typeface="Consolas" panose="020B0609020204030204" pitchFamily="49" charset="0"/>
              </a:rPr>
              <a:t>"weights/yolov4-tiny-relu.weights"</a:t>
            </a:r>
            <a:r>
              <a:rPr lang="en-US" altLang="zh-TW" sz="1400" dirty="0">
                <a:solidFill>
                  <a:srgbClr val="994CC3"/>
                </a:solidFill>
                <a:latin typeface="Consolas" panose="020B0609020204030204" pitchFamily="49" charset="0"/>
              </a:rPr>
              <a:t>,</a:t>
            </a:r>
            <a:r>
              <a:rPr lang="en-US" altLang="zh-TW" sz="1400" dirty="0">
                <a:solidFill>
                  <a:srgbClr val="403F53"/>
                </a:solidFill>
                <a:latin typeface="Consolas" panose="020B0609020204030204" pitchFamily="49" charset="0"/>
              </a:rPr>
              <a:t> weights_type</a:t>
            </a:r>
            <a:r>
              <a:rPr lang="en-US" altLang="zh-TW" sz="1400" dirty="0">
                <a:solidFill>
                  <a:srgbClr val="0C969B"/>
                </a:solidFill>
                <a:latin typeface="Consolas" panose="020B0609020204030204" pitchFamily="49" charset="0"/>
              </a:rPr>
              <a:t>=</a:t>
            </a:r>
            <a:r>
              <a:rPr lang="en-US" altLang="zh-TW" sz="1400" dirty="0">
                <a:solidFill>
                  <a:srgbClr val="4876D6"/>
                </a:solidFill>
                <a:latin typeface="Consolas" panose="020B0609020204030204" pitchFamily="49" charset="0"/>
              </a:rPr>
              <a:t>"yolo"</a:t>
            </a:r>
            <a:r>
              <a:rPr lang="en-US" altLang="zh-TW" sz="1400" dirty="0">
                <a:solidFill>
                  <a:srgbClr val="994CC3"/>
                </a:solidFill>
                <a:latin typeface="Consolas" panose="020B0609020204030204" pitchFamily="49" charset="0"/>
              </a:rPr>
              <a:t>)</a:t>
            </a:r>
            <a:br>
              <a:rPr lang="en-US" altLang="zh-TW" sz="1400" dirty="0">
                <a:solidFill>
                  <a:srgbClr val="403F53"/>
                </a:solidFill>
                <a:latin typeface="Consolas" panose="020B0609020204030204" pitchFamily="49" charset="0"/>
              </a:rPr>
            </a:br>
            <a:r>
              <a:rPr lang="en-US" altLang="zh-TW" sz="1400" dirty="0">
                <a:solidFill>
                  <a:srgbClr val="403F53"/>
                </a:solidFill>
                <a:latin typeface="Consolas" panose="020B0609020204030204" pitchFamily="49" charset="0"/>
              </a:rPr>
              <a:t>10</a:t>
            </a:r>
            <a:br>
              <a:rPr lang="en-US" altLang="zh-TW" sz="1400" dirty="0">
                <a:solidFill>
                  <a:srgbClr val="403F53"/>
                </a:solidFill>
                <a:latin typeface="Consolas" panose="020B0609020204030204" pitchFamily="49" charset="0"/>
              </a:rPr>
            </a:br>
            <a:r>
              <a:rPr lang="en-US" altLang="zh-TW" sz="1400" dirty="0">
                <a:solidFill>
                  <a:srgbClr val="403F53"/>
                </a:solidFill>
                <a:latin typeface="Consolas" panose="020B0609020204030204" pitchFamily="49" charset="0"/>
              </a:rPr>
              <a:t>11  dataset </a:t>
            </a:r>
            <a:r>
              <a:rPr lang="en-US" altLang="zh-TW" sz="1400" dirty="0">
                <a:solidFill>
                  <a:srgbClr val="0C969B"/>
                </a:solidFill>
                <a:latin typeface="Consolas" panose="020B0609020204030204" pitchFamily="49" charset="0"/>
              </a:rPr>
              <a:t>=</a:t>
            </a:r>
            <a:r>
              <a:rPr lang="en-US" altLang="zh-TW" sz="1400" dirty="0">
                <a:solidFill>
                  <a:srgbClr val="403F53"/>
                </a:solidFill>
                <a:latin typeface="Consolas" panose="020B0609020204030204" pitchFamily="49" charset="0"/>
              </a:rPr>
              <a:t> YOLODataset</a:t>
            </a:r>
            <a:r>
              <a:rPr lang="en-US" altLang="zh-TW" sz="1400" dirty="0">
                <a:solidFill>
                  <a:srgbClr val="994CC3"/>
                </a:solidFill>
                <a:latin typeface="Consolas" panose="020B0609020204030204" pitchFamily="49" charset="0"/>
              </a:rPr>
              <a:t>(</a:t>
            </a:r>
            <a:r>
              <a:rPr lang="en-US" altLang="zh-TW" sz="1400" dirty="0">
                <a:solidFill>
                  <a:srgbClr val="403F53"/>
                </a:solidFill>
                <a:latin typeface="Consolas" panose="020B0609020204030204" pitchFamily="49" charset="0"/>
              </a:rPr>
              <a:t>config</a:t>
            </a:r>
            <a:r>
              <a:rPr lang="en-US" altLang="zh-TW" sz="1400" dirty="0">
                <a:solidFill>
                  <a:srgbClr val="0C969B"/>
                </a:solidFill>
                <a:latin typeface="Consolas" panose="020B0609020204030204" pitchFamily="49" charset="0"/>
              </a:rPr>
              <a:t>=</a:t>
            </a:r>
            <a:r>
              <a:rPr lang="en-US" altLang="zh-TW" sz="1400" dirty="0">
                <a:solidFill>
                  <a:srgbClr val="403F53"/>
                </a:solidFill>
                <a:latin typeface="Consolas" panose="020B0609020204030204" pitchFamily="49" charset="0"/>
              </a:rPr>
              <a:t>yolo</a:t>
            </a:r>
            <a:r>
              <a:rPr lang="en-US" altLang="zh-TW" sz="1400" dirty="0">
                <a:solidFill>
                  <a:srgbClr val="994CC3"/>
                </a:solidFill>
                <a:latin typeface="Consolas" panose="020B0609020204030204" pitchFamily="49" charset="0"/>
              </a:rPr>
              <a:t>.</a:t>
            </a:r>
            <a:r>
              <a:rPr lang="en-US" altLang="zh-TW" sz="1400" dirty="0">
                <a:solidFill>
                  <a:srgbClr val="403F53"/>
                </a:solidFill>
                <a:latin typeface="Consolas" panose="020B0609020204030204" pitchFamily="49" charset="0"/>
              </a:rPr>
              <a:t>config</a:t>
            </a:r>
            <a:r>
              <a:rPr lang="en-US" altLang="zh-TW" sz="1400" dirty="0">
                <a:solidFill>
                  <a:srgbClr val="994CC3"/>
                </a:solidFill>
                <a:latin typeface="Consolas" panose="020B0609020204030204" pitchFamily="49" charset="0"/>
              </a:rPr>
              <a:t>,</a:t>
            </a:r>
            <a:br>
              <a:rPr lang="en-US" altLang="zh-TW" sz="1400" dirty="0">
                <a:solidFill>
                  <a:srgbClr val="403F53"/>
                </a:solidFill>
                <a:latin typeface="Consolas" panose="020B0609020204030204" pitchFamily="49" charset="0"/>
              </a:rPr>
            </a:br>
            <a:r>
              <a:rPr lang="en-US" altLang="zh-TW" sz="1400" dirty="0">
                <a:solidFill>
                  <a:srgbClr val="403F53"/>
                </a:solidFill>
                <a:latin typeface="Consolas" panose="020B0609020204030204" pitchFamily="49" charset="0"/>
              </a:rPr>
              <a:t>12  		        dataset_list</a:t>
            </a:r>
            <a:r>
              <a:rPr lang="en-US" altLang="zh-TW" sz="1400" dirty="0">
                <a:solidFill>
                  <a:srgbClr val="0C969B"/>
                </a:solidFill>
                <a:latin typeface="Consolas" panose="020B0609020204030204" pitchFamily="49" charset="0"/>
              </a:rPr>
              <a:t>=</a:t>
            </a:r>
            <a:r>
              <a:rPr lang="en-US" altLang="zh-TW" sz="1400" dirty="0">
                <a:solidFill>
                  <a:srgbClr val="4876D6"/>
                </a:solidFill>
                <a:latin typeface="Consolas" panose="020B0609020204030204" pitchFamily="49" charset="0"/>
              </a:rPr>
              <a:t>"data/dataset/val2017.txt"</a:t>
            </a:r>
            <a:r>
              <a:rPr lang="en-US" altLang="zh-TW" sz="1400" dirty="0">
                <a:solidFill>
                  <a:srgbClr val="994CC3"/>
                </a:solidFill>
                <a:latin typeface="Consolas" panose="020B0609020204030204" pitchFamily="49" charset="0"/>
              </a:rPr>
              <a:t>,</a:t>
            </a:r>
            <a:br>
              <a:rPr lang="en-US" altLang="zh-TW" sz="1400" dirty="0">
                <a:solidFill>
                  <a:srgbClr val="403F53"/>
                </a:solidFill>
                <a:latin typeface="Consolas" panose="020B0609020204030204" pitchFamily="49" charset="0"/>
              </a:rPr>
            </a:br>
            <a:r>
              <a:rPr lang="en-US" altLang="zh-TW" sz="1400" dirty="0">
                <a:solidFill>
                  <a:srgbClr val="403F53"/>
                </a:solidFill>
                <a:latin typeface="Consolas" panose="020B0609020204030204" pitchFamily="49" charset="0"/>
              </a:rPr>
              <a:t>13		        image_path_prefix</a:t>
            </a:r>
            <a:r>
              <a:rPr lang="en-US" altLang="zh-TW" sz="1400" dirty="0">
                <a:solidFill>
                  <a:srgbClr val="0C969B"/>
                </a:solidFill>
                <a:latin typeface="Consolas" panose="020B0609020204030204" pitchFamily="49" charset="0"/>
              </a:rPr>
              <a:t>=</a:t>
            </a:r>
            <a:r>
              <a:rPr lang="en-US" altLang="zh-TW" sz="1400" dirty="0">
                <a:solidFill>
                  <a:srgbClr val="4876D6"/>
                </a:solidFill>
                <a:latin typeface="Consolas" panose="020B0609020204030204" pitchFamily="49" charset="0"/>
              </a:rPr>
              <a:t>"data/dataset/images/val2017"</a:t>
            </a:r>
            <a:r>
              <a:rPr lang="en-US" altLang="zh-TW" sz="1400" dirty="0">
                <a:solidFill>
                  <a:srgbClr val="994CC3"/>
                </a:solidFill>
                <a:latin typeface="Consolas" panose="020B0609020204030204" pitchFamily="49" charset="0"/>
              </a:rPr>
              <a:t>,</a:t>
            </a:r>
            <a:br>
              <a:rPr lang="en-US" altLang="zh-TW" sz="1400" dirty="0">
                <a:solidFill>
                  <a:srgbClr val="403F53"/>
                </a:solidFill>
                <a:latin typeface="Consolas" panose="020B0609020204030204" pitchFamily="49" charset="0"/>
              </a:rPr>
            </a:br>
            <a:r>
              <a:rPr lang="en-US" altLang="zh-TW" sz="1400" dirty="0">
                <a:solidFill>
                  <a:srgbClr val="403F53"/>
                </a:solidFill>
                <a:latin typeface="Consolas" panose="020B0609020204030204" pitchFamily="49" charset="0"/>
              </a:rPr>
              <a:t>14		        training</a:t>
            </a:r>
            <a:r>
              <a:rPr lang="en-US" altLang="zh-TW" sz="1400" dirty="0">
                <a:solidFill>
                  <a:srgbClr val="0C969B"/>
                </a:solidFill>
                <a:latin typeface="Consolas" panose="020B0609020204030204" pitchFamily="49" charset="0"/>
              </a:rPr>
              <a:t>=</a:t>
            </a:r>
            <a:r>
              <a:rPr lang="en-US" altLang="zh-TW" sz="1400" dirty="0">
                <a:solidFill>
                  <a:srgbClr val="BC5454"/>
                </a:solidFill>
                <a:latin typeface="Consolas" panose="020B0609020204030204" pitchFamily="49" charset="0"/>
              </a:rPr>
              <a:t>False</a:t>
            </a:r>
            <a:br>
              <a:rPr lang="en-US" altLang="zh-TW" sz="1400" dirty="0">
                <a:solidFill>
                  <a:srgbClr val="403F53"/>
                </a:solidFill>
                <a:latin typeface="Consolas" panose="020B0609020204030204" pitchFamily="49" charset="0"/>
              </a:rPr>
            </a:br>
            <a:r>
              <a:rPr lang="en-US" altLang="zh-TW" sz="1400" dirty="0">
                <a:solidFill>
                  <a:srgbClr val="403F53"/>
                </a:solidFill>
                <a:latin typeface="Consolas" panose="020B0609020204030204" pitchFamily="49" charset="0"/>
              </a:rPr>
              <a:t>15  </a:t>
            </a:r>
            <a:r>
              <a:rPr lang="en-US" altLang="zh-TW" sz="1400" dirty="0">
                <a:solidFill>
                  <a:srgbClr val="994CC3"/>
                </a:solidFill>
                <a:latin typeface="Consolas" panose="020B0609020204030204" pitchFamily="49" charset="0"/>
              </a:rPr>
              <a:t>)</a:t>
            </a:r>
            <a:br>
              <a:rPr lang="en-US" altLang="zh-TW" sz="1400" dirty="0">
                <a:solidFill>
                  <a:srgbClr val="403F53"/>
                </a:solidFill>
                <a:latin typeface="Consolas" panose="020B0609020204030204" pitchFamily="49" charset="0"/>
              </a:rPr>
            </a:br>
            <a:r>
              <a:rPr lang="en-US" altLang="zh-TW" sz="1400" dirty="0">
                <a:solidFill>
                  <a:srgbClr val="403F53"/>
                </a:solidFill>
                <a:latin typeface="Consolas" panose="020B0609020204030204" pitchFamily="49" charset="0"/>
              </a:rPr>
              <a:t>16  save_as_tflite</a:t>
            </a:r>
            <a:r>
              <a:rPr lang="en-US" altLang="zh-TW" sz="1400" dirty="0">
                <a:solidFill>
                  <a:srgbClr val="994CC3"/>
                </a:solidFill>
                <a:latin typeface="Consolas" panose="020B0609020204030204" pitchFamily="49" charset="0"/>
              </a:rPr>
              <a:t>(</a:t>
            </a:r>
            <a:r>
              <a:rPr lang="en-US" altLang="zh-TW" sz="1400" dirty="0">
                <a:solidFill>
                  <a:srgbClr val="403F53"/>
                </a:solidFill>
                <a:latin typeface="Consolas" panose="020B0609020204030204" pitchFamily="49" charset="0"/>
              </a:rPr>
              <a:t>model</a:t>
            </a:r>
            <a:r>
              <a:rPr lang="en-US" altLang="zh-TW" sz="1400" dirty="0">
                <a:solidFill>
                  <a:srgbClr val="0C969B"/>
                </a:solidFill>
                <a:latin typeface="Consolas" panose="020B0609020204030204" pitchFamily="49" charset="0"/>
              </a:rPr>
              <a:t>=</a:t>
            </a:r>
            <a:r>
              <a:rPr lang="en-US" altLang="zh-TW" sz="1400" dirty="0">
                <a:solidFill>
                  <a:srgbClr val="403F53"/>
                </a:solidFill>
                <a:latin typeface="Consolas" panose="020B0609020204030204" pitchFamily="49" charset="0"/>
              </a:rPr>
              <a:t>yolo</a:t>
            </a:r>
            <a:r>
              <a:rPr lang="en-US" altLang="zh-TW" sz="1400" dirty="0">
                <a:solidFill>
                  <a:srgbClr val="994CC3"/>
                </a:solidFill>
                <a:latin typeface="Consolas" panose="020B0609020204030204" pitchFamily="49" charset="0"/>
              </a:rPr>
              <a:t>.</a:t>
            </a:r>
            <a:r>
              <a:rPr lang="en-US" altLang="zh-TW" sz="1400" dirty="0">
                <a:solidFill>
                  <a:srgbClr val="403F53"/>
                </a:solidFill>
                <a:latin typeface="Consolas" panose="020B0609020204030204" pitchFamily="49" charset="0"/>
              </a:rPr>
              <a:t>model</a:t>
            </a:r>
            <a:r>
              <a:rPr lang="en-US" altLang="zh-TW" sz="1400" dirty="0">
                <a:solidFill>
                  <a:srgbClr val="994CC3"/>
                </a:solidFill>
                <a:latin typeface="Consolas" panose="020B0609020204030204" pitchFamily="49" charset="0"/>
              </a:rPr>
              <a:t>,</a:t>
            </a:r>
            <a:br>
              <a:rPr lang="en-US" altLang="zh-TW" sz="1400" dirty="0">
                <a:solidFill>
                  <a:srgbClr val="403F53"/>
                </a:solidFill>
                <a:latin typeface="Consolas" panose="020B0609020204030204" pitchFamily="49" charset="0"/>
              </a:rPr>
            </a:br>
            <a:r>
              <a:rPr lang="en-US" altLang="zh-TW" sz="1400" dirty="0">
                <a:solidFill>
                  <a:srgbClr val="403F53"/>
                </a:solidFill>
                <a:latin typeface="Consolas" panose="020B0609020204030204" pitchFamily="49" charset="0"/>
              </a:rPr>
              <a:t>17	          tflite_path</a:t>
            </a:r>
            <a:r>
              <a:rPr lang="en-US" altLang="zh-TW" sz="1400" dirty="0">
                <a:solidFill>
                  <a:srgbClr val="0C969B"/>
                </a:solidFill>
                <a:latin typeface="Consolas" panose="020B0609020204030204" pitchFamily="49" charset="0"/>
              </a:rPr>
              <a:t>=</a:t>
            </a:r>
            <a:r>
              <a:rPr lang="en-US" altLang="zh-TW" sz="1400" dirty="0">
                <a:solidFill>
                  <a:srgbClr val="4876D6"/>
                </a:solidFill>
                <a:latin typeface="Consolas" panose="020B0609020204030204" pitchFamily="49" charset="0"/>
              </a:rPr>
              <a:t>"model/yolov4-tiny-relu-int8.tflite"</a:t>
            </a:r>
            <a:r>
              <a:rPr lang="en-US" altLang="zh-TW" sz="1400" dirty="0">
                <a:solidFill>
                  <a:srgbClr val="994CC3"/>
                </a:solidFill>
                <a:latin typeface="Consolas" panose="020B0609020204030204" pitchFamily="49" charset="0"/>
              </a:rPr>
              <a:t>,</a:t>
            </a:r>
            <a:br>
              <a:rPr lang="en-US" altLang="zh-TW" sz="1400" dirty="0">
                <a:solidFill>
                  <a:srgbClr val="403F53"/>
                </a:solidFill>
                <a:latin typeface="Consolas" panose="020B0609020204030204" pitchFamily="49" charset="0"/>
              </a:rPr>
            </a:br>
            <a:r>
              <a:rPr lang="en-US" altLang="zh-TW" sz="1400" dirty="0">
                <a:solidFill>
                  <a:srgbClr val="403F53"/>
                </a:solidFill>
                <a:latin typeface="Consolas" panose="020B0609020204030204" pitchFamily="49" charset="0"/>
              </a:rPr>
              <a:t>18	          quantization</a:t>
            </a:r>
            <a:r>
              <a:rPr lang="en-US" altLang="zh-TW" sz="1400" dirty="0">
                <a:solidFill>
                  <a:srgbClr val="0C969B"/>
                </a:solidFill>
                <a:latin typeface="Consolas" panose="020B0609020204030204" pitchFamily="49" charset="0"/>
              </a:rPr>
              <a:t>=</a:t>
            </a:r>
            <a:r>
              <a:rPr lang="en-US" altLang="zh-TW" sz="1400" dirty="0">
                <a:solidFill>
                  <a:srgbClr val="4876D6"/>
                </a:solidFill>
                <a:latin typeface="Consolas" panose="020B0609020204030204" pitchFamily="49" charset="0"/>
              </a:rPr>
              <a:t>"full_int8"</a:t>
            </a:r>
            <a:r>
              <a:rPr lang="en-US" altLang="zh-TW" sz="1400" dirty="0">
                <a:solidFill>
                  <a:srgbClr val="994CC3"/>
                </a:solidFill>
                <a:latin typeface="Consolas" panose="020B0609020204030204" pitchFamily="49" charset="0"/>
              </a:rPr>
              <a:t>,</a:t>
            </a:r>
            <a:br>
              <a:rPr lang="en-US" altLang="zh-TW" sz="1400" dirty="0">
                <a:solidFill>
                  <a:srgbClr val="403F53"/>
                </a:solidFill>
                <a:latin typeface="Consolas" panose="020B0609020204030204" pitchFamily="49" charset="0"/>
              </a:rPr>
            </a:br>
            <a:r>
              <a:rPr lang="en-US" altLang="zh-TW" sz="1400" dirty="0">
                <a:solidFill>
                  <a:srgbClr val="403F53"/>
                </a:solidFill>
                <a:latin typeface="Consolas" panose="020B0609020204030204" pitchFamily="49" charset="0"/>
              </a:rPr>
              <a:t>19	          dataset</a:t>
            </a:r>
            <a:r>
              <a:rPr lang="en-US" altLang="zh-TW" sz="1400" dirty="0">
                <a:solidFill>
                  <a:srgbClr val="0C969B"/>
                </a:solidFill>
                <a:latin typeface="Consolas" panose="020B0609020204030204" pitchFamily="49" charset="0"/>
              </a:rPr>
              <a:t>=</a:t>
            </a:r>
            <a:r>
              <a:rPr lang="en-US" altLang="zh-TW" sz="1400" dirty="0">
                <a:solidFill>
                  <a:srgbClr val="403F53"/>
                </a:solidFill>
                <a:latin typeface="Consolas" panose="020B0609020204030204" pitchFamily="49" charset="0"/>
              </a:rPr>
              <a:t>dataset</a:t>
            </a:r>
            <a:br>
              <a:rPr lang="en-US" altLang="zh-TW" sz="1400" dirty="0">
                <a:solidFill>
                  <a:srgbClr val="403F53"/>
                </a:solidFill>
                <a:latin typeface="Consolas" panose="020B0609020204030204" pitchFamily="49" charset="0"/>
              </a:rPr>
            </a:br>
            <a:r>
              <a:rPr lang="en-US" altLang="zh-TW" sz="1400" dirty="0">
                <a:solidFill>
                  <a:srgbClr val="403F53"/>
                </a:solidFill>
                <a:latin typeface="Consolas" panose="020B0609020204030204" pitchFamily="49" charset="0"/>
              </a:rPr>
              <a:t>20  </a:t>
            </a:r>
            <a:r>
              <a:rPr lang="en-US" altLang="zh-TW" sz="1400" dirty="0">
                <a:solidFill>
                  <a:srgbClr val="994CC3"/>
                </a:solidFill>
                <a:latin typeface="Consolas" panose="020B0609020204030204" pitchFamily="49" charset="0"/>
              </a:rPr>
              <a:t>)</a:t>
            </a:r>
            <a:endParaRPr lang="zh-TW" altLang="en-US" sz="1400" b="1" i="1" dirty="0">
              <a:solidFill>
                <a:srgbClr val="989FB1"/>
              </a:solidFill>
              <a:latin typeface="Consolas" panose="020B0609020204030204" pitchFamily="49" charset="0"/>
            </a:endParaRPr>
          </a:p>
        </p:txBody>
      </p:sp>
    </p:spTree>
    <p:extLst>
      <p:ext uri="{BB962C8B-B14F-4D97-AF65-F5344CB8AC3E}">
        <p14:creationId xmlns:p14="http://schemas.microsoft.com/office/powerpoint/2010/main" val="2038759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AB34D5-EC36-42B6-85A1-F37C41B11E7C}"/>
              </a:ext>
            </a:extLst>
          </p:cNvPr>
          <p:cNvSpPr>
            <a:spLocks noGrp="1"/>
          </p:cNvSpPr>
          <p:nvPr>
            <p:ph type="title"/>
          </p:nvPr>
        </p:nvSpPr>
        <p:spPr/>
        <p:txBody>
          <a:bodyPr/>
          <a:lstStyle/>
          <a:p>
            <a:r>
              <a:rPr lang="en-US" altLang="zh-TW" sz="4000" dirty="0"/>
              <a:t>CSPDarknet53</a:t>
            </a:r>
            <a:endParaRPr lang="zh-TW" altLang="en-US" dirty="0"/>
          </a:p>
        </p:txBody>
      </p:sp>
      <p:sp>
        <p:nvSpPr>
          <p:cNvPr id="3" name="內容版面配置區 2">
            <a:extLst>
              <a:ext uri="{FF2B5EF4-FFF2-40B4-BE49-F238E27FC236}">
                <a16:creationId xmlns:a16="http://schemas.microsoft.com/office/drawing/2014/main" id="{E78FA62C-CDB0-4249-ADC8-3437F23D98F8}"/>
              </a:ext>
            </a:extLst>
          </p:cNvPr>
          <p:cNvSpPr>
            <a:spLocks noGrp="1"/>
          </p:cNvSpPr>
          <p:nvPr>
            <p:ph idx="1"/>
          </p:nvPr>
        </p:nvSpPr>
        <p:spPr/>
        <p:txBody>
          <a:bodyPr/>
          <a:lstStyle/>
          <a:p>
            <a:r>
              <a:rPr lang="en-US" altLang="zh-TW" sz="2400" dirty="0"/>
              <a:t>Cross Stage Partial (CSP)</a:t>
            </a:r>
          </a:p>
          <a:p>
            <a:r>
              <a:rPr lang="zh-TW" altLang="en-US" sz="2400" dirty="0"/>
              <a:t>能夠在降低</a:t>
            </a:r>
            <a:r>
              <a:rPr lang="en-US" altLang="zh-TW" sz="2400" dirty="0"/>
              <a:t>20%</a:t>
            </a:r>
            <a:r>
              <a:rPr lang="zh-TW" altLang="en-US" sz="2400" dirty="0"/>
              <a:t>計算量的情況下保持甚至提高</a:t>
            </a:r>
            <a:r>
              <a:rPr lang="en-US" altLang="zh-TW" sz="2400" dirty="0"/>
              <a:t>CNN</a:t>
            </a:r>
            <a:r>
              <a:rPr lang="zh-TW" altLang="en-US" sz="2400" dirty="0"/>
              <a:t>的能力</a:t>
            </a:r>
            <a:endParaRPr lang="en-US" altLang="zh-TW" sz="2400" dirty="0"/>
          </a:p>
        </p:txBody>
      </p:sp>
      <p:sp>
        <p:nvSpPr>
          <p:cNvPr id="4" name="投影片編號版面配置區 3">
            <a:extLst>
              <a:ext uri="{FF2B5EF4-FFF2-40B4-BE49-F238E27FC236}">
                <a16:creationId xmlns:a16="http://schemas.microsoft.com/office/drawing/2014/main" id="{45119407-2114-4CD6-A4AE-D065A6653B2F}"/>
              </a:ext>
            </a:extLst>
          </p:cNvPr>
          <p:cNvSpPr>
            <a:spLocks noGrp="1"/>
          </p:cNvSpPr>
          <p:nvPr>
            <p:ph type="sldNum" sz="quarter" idx="12"/>
          </p:nvPr>
        </p:nvSpPr>
        <p:spPr/>
        <p:txBody>
          <a:bodyPr/>
          <a:lstStyle/>
          <a:p>
            <a:fld id="{73DA0BB7-265A-403C-9275-D587AB510EDC}" type="slidenum">
              <a:rPr lang="zh-TW" altLang="en-US" smtClean="0"/>
              <a:t>4</a:t>
            </a:fld>
            <a:endParaRPr lang="zh-TW" altLang="en-US"/>
          </a:p>
        </p:txBody>
      </p:sp>
      <p:pic>
        <p:nvPicPr>
          <p:cNvPr id="30" name="圖片 29">
            <a:extLst>
              <a:ext uri="{FF2B5EF4-FFF2-40B4-BE49-F238E27FC236}">
                <a16:creationId xmlns:a16="http://schemas.microsoft.com/office/drawing/2014/main" id="{70431C2B-C4A9-4575-96AD-4674D1740C0A}"/>
              </a:ext>
            </a:extLst>
          </p:cNvPr>
          <p:cNvPicPr>
            <a:picLocks noChangeAspect="1"/>
          </p:cNvPicPr>
          <p:nvPr/>
        </p:nvPicPr>
        <p:blipFill>
          <a:blip r:embed="rId3"/>
          <a:stretch>
            <a:fillRect/>
          </a:stretch>
        </p:blipFill>
        <p:spPr>
          <a:xfrm>
            <a:off x="1317430" y="2780928"/>
            <a:ext cx="7013199" cy="3111119"/>
          </a:xfrm>
          <a:prstGeom prst="rect">
            <a:avLst/>
          </a:prstGeom>
        </p:spPr>
      </p:pic>
      <p:pic>
        <p:nvPicPr>
          <p:cNvPr id="6" name="圖片 5">
            <a:extLst>
              <a:ext uri="{FF2B5EF4-FFF2-40B4-BE49-F238E27FC236}">
                <a16:creationId xmlns:a16="http://schemas.microsoft.com/office/drawing/2014/main" id="{7D19F51F-FFB7-473C-9596-1C883F8E167C}"/>
              </a:ext>
            </a:extLst>
          </p:cNvPr>
          <p:cNvPicPr>
            <a:picLocks noChangeAspect="1"/>
          </p:cNvPicPr>
          <p:nvPr/>
        </p:nvPicPr>
        <p:blipFill>
          <a:blip r:embed="rId4"/>
          <a:stretch>
            <a:fillRect/>
          </a:stretch>
        </p:blipFill>
        <p:spPr>
          <a:xfrm>
            <a:off x="457199" y="5560713"/>
            <a:ext cx="4468247" cy="1224262"/>
          </a:xfrm>
          <a:prstGeom prst="rect">
            <a:avLst/>
          </a:prstGeom>
        </p:spPr>
      </p:pic>
    </p:spTree>
    <p:extLst>
      <p:ext uri="{BB962C8B-B14F-4D97-AF65-F5344CB8AC3E}">
        <p14:creationId xmlns:p14="http://schemas.microsoft.com/office/powerpoint/2010/main" val="30147953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14D1254E-7450-433D-88E5-5484E94E44B8}"/>
              </a:ext>
            </a:extLst>
          </p:cNvPr>
          <p:cNvSpPr>
            <a:spLocks noGrp="1"/>
          </p:cNvSpPr>
          <p:nvPr>
            <p:ph idx="1"/>
          </p:nvPr>
        </p:nvSpPr>
        <p:spPr/>
        <p:txBody>
          <a:bodyPr/>
          <a:lstStyle/>
          <a:p>
            <a:r>
              <a:rPr lang="en-US" altLang="zh-TW" sz="2400" dirty="0"/>
              <a:t>Install the Edge TPU runtime</a:t>
            </a:r>
          </a:p>
          <a:p>
            <a:pPr lvl="1"/>
            <a:r>
              <a:rPr lang="en-US" altLang="zh-TW" sz="2000" dirty="0"/>
              <a:t>Add Debian package repository to your system</a:t>
            </a:r>
          </a:p>
          <a:p>
            <a:endParaRPr lang="en-US" altLang="zh-TW" sz="2000" dirty="0"/>
          </a:p>
          <a:p>
            <a:endParaRPr lang="en-US" altLang="zh-TW" sz="2000" dirty="0"/>
          </a:p>
          <a:p>
            <a:endParaRPr lang="en-US" altLang="zh-TW" sz="2000" dirty="0"/>
          </a:p>
          <a:p>
            <a:pPr marL="0" indent="0">
              <a:buNone/>
            </a:pPr>
            <a:endParaRPr lang="en-US" altLang="zh-TW" sz="2000" dirty="0"/>
          </a:p>
          <a:p>
            <a:pPr lvl="1"/>
            <a:r>
              <a:rPr lang="en-US" altLang="zh-TW" sz="2000" dirty="0"/>
              <a:t>Install the Edge TPU runtime</a:t>
            </a:r>
          </a:p>
          <a:p>
            <a:pPr marL="320675" lvl="1" indent="0">
              <a:buNone/>
            </a:pPr>
            <a:endParaRPr lang="en-US" altLang="zh-TW" sz="2000" dirty="0"/>
          </a:p>
          <a:p>
            <a:pPr marL="320675" lvl="1" indent="0">
              <a:buNone/>
            </a:pPr>
            <a:endParaRPr lang="en-US" altLang="zh-TW" sz="2000" dirty="0"/>
          </a:p>
          <a:p>
            <a:pPr lvl="1"/>
            <a:r>
              <a:rPr lang="en-US" altLang="zh-TW" sz="2000" dirty="0"/>
              <a:t>Connect the Coral USB Accelerator to the computer using the provided USB 3.0 cable. </a:t>
            </a:r>
            <a:endParaRPr lang="zh-TW" altLang="en-US" sz="2000" dirty="0"/>
          </a:p>
        </p:txBody>
      </p:sp>
      <p:sp>
        <p:nvSpPr>
          <p:cNvPr id="2" name="標題 1">
            <a:extLst>
              <a:ext uri="{FF2B5EF4-FFF2-40B4-BE49-F238E27FC236}">
                <a16:creationId xmlns:a16="http://schemas.microsoft.com/office/drawing/2014/main" id="{B9DA66E2-8E5E-49DE-BCFD-609559B1B73E}"/>
              </a:ext>
            </a:extLst>
          </p:cNvPr>
          <p:cNvSpPr>
            <a:spLocks noGrp="1"/>
          </p:cNvSpPr>
          <p:nvPr>
            <p:ph type="title"/>
          </p:nvPr>
        </p:nvSpPr>
        <p:spPr/>
        <p:txBody>
          <a:bodyPr/>
          <a:lstStyle/>
          <a:p>
            <a:r>
              <a:rPr lang="en-US" altLang="zh-TW" dirty="0"/>
              <a:t>YOLOv4 on Edge TPU</a:t>
            </a:r>
            <a:endParaRPr lang="zh-TW" altLang="en-US" dirty="0"/>
          </a:p>
        </p:txBody>
      </p:sp>
      <p:sp>
        <p:nvSpPr>
          <p:cNvPr id="4" name="投影片編號版面配置區 3">
            <a:extLst>
              <a:ext uri="{FF2B5EF4-FFF2-40B4-BE49-F238E27FC236}">
                <a16:creationId xmlns:a16="http://schemas.microsoft.com/office/drawing/2014/main" id="{CE1C6B86-48BC-42B8-B957-0F3BDE589D25}"/>
              </a:ext>
            </a:extLst>
          </p:cNvPr>
          <p:cNvSpPr>
            <a:spLocks noGrp="1"/>
          </p:cNvSpPr>
          <p:nvPr>
            <p:ph type="sldNum" sz="quarter" idx="12"/>
          </p:nvPr>
        </p:nvSpPr>
        <p:spPr/>
        <p:txBody>
          <a:bodyPr/>
          <a:lstStyle/>
          <a:p>
            <a:fld id="{73DA0BB7-265A-403C-9275-D587AB510EDC}" type="slidenum">
              <a:rPr lang="zh-TW" altLang="en-US" smtClean="0"/>
              <a:t>40</a:t>
            </a:fld>
            <a:endParaRPr lang="zh-TW" altLang="en-US"/>
          </a:p>
        </p:txBody>
      </p:sp>
      <p:grpSp>
        <p:nvGrpSpPr>
          <p:cNvPr id="15" name="群組 14">
            <a:extLst>
              <a:ext uri="{FF2B5EF4-FFF2-40B4-BE49-F238E27FC236}">
                <a16:creationId xmlns:a16="http://schemas.microsoft.com/office/drawing/2014/main" id="{D7023023-CBB6-45AC-8A54-889B0DDC2F64}"/>
              </a:ext>
            </a:extLst>
          </p:cNvPr>
          <p:cNvGrpSpPr/>
          <p:nvPr/>
        </p:nvGrpSpPr>
        <p:grpSpPr>
          <a:xfrm>
            <a:off x="935596" y="2564904"/>
            <a:ext cx="7751203" cy="1301091"/>
            <a:chOff x="549969" y="2128615"/>
            <a:chExt cx="7751203" cy="1301091"/>
          </a:xfrm>
        </p:grpSpPr>
        <p:sp>
          <p:nvSpPr>
            <p:cNvPr id="13" name="矩形 12">
              <a:extLst>
                <a:ext uri="{FF2B5EF4-FFF2-40B4-BE49-F238E27FC236}">
                  <a16:creationId xmlns:a16="http://schemas.microsoft.com/office/drawing/2014/main" id="{1C788ABA-32C2-42B1-B9AF-E6C7BC62261A}"/>
                </a:ext>
              </a:extLst>
            </p:cNvPr>
            <p:cNvSpPr/>
            <p:nvPr/>
          </p:nvSpPr>
          <p:spPr>
            <a:xfrm>
              <a:off x="549969" y="2128615"/>
              <a:ext cx="7751203" cy="1301091"/>
            </a:xfrm>
            <a:prstGeom prst="rect">
              <a:avLst/>
            </a:prstGeom>
            <a:solidFill>
              <a:srgbClr val="2728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Rectangle 4">
              <a:extLst>
                <a:ext uri="{FF2B5EF4-FFF2-40B4-BE49-F238E27FC236}">
                  <a16:creationId xmlns:a16="http://schemas.microsoft.com/office/drawing/2014/main" id="{F392350A-43E5-47AD-9D3F-11C078A5933B}"/>
                </a:ext>
              </a:extLst>
            </p:cNvPr>
            <p:cNvSpPr>
              <a:spLocks noChangeArrowheads="1"/>
            </p:cNvSpPr>
            <p:nvPr/>
          </p:nvSpPr>
          <p:spPr bwMode="auto">
            <a:xfrm>
              <a:off x="669751" y="2143877"/>
              <a:ext cx="7631421" cy="1172096"/>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348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200" b="0" i="0" u="none" strike="noStrike" cap="none" normalizeH="0" baseline="0" dirty="0">
                  <a:ln>
                    <a:noFill/>
                  </a:ln>
                  <a:solidFill>
                    <a:srgbClr val="F92672"/>
                  </a:solidFill>
                  <a:effectLst/>
                  <a:latin typeface="Consolas" panose="020B0609020204030204" pitchFamily="49" charset="0"/>
                  <a:ea typeface="inherit"/>
                </a:rPr>
                <a:t>echo</a:t>
              </a:r>
              <a:r>
                <a:rPr kumimoji="0" lang="zh-TW" altLang="zh-TW" sz="1200" b="0" i="0" u="none" strike="noStrike" cap="none" normalizeH="0" baseline="0" dirty="0">
                  <a:ln>
                    <a:noFill/>
                  </a:ln>
                  <a:solidFill>
                    <a:srgbClr val="F8F8F2"/>
                  </a:solidFill>
                  <a:effectLst/>
                  <a:latin typeface="Consolas" panose="020B0609020204030204" pitchFamily="49" charset="0"/>
                </a:rPr>
                <a:t> </a:t>
              </a:r>
              <a:r>
                <a:rPr kumimoji="0" lang="zh-TW" altLang="zh-TW" sz="1200" b="0" i="0" u="none" strike="noStrike" cap="none" normalizeH="0" baseline="0" dirty="0">
                  <a:ln>
                    <a:noFill/>
                  </a:ln>
                  <a:solidFill>
                    <a:srgbClr val="A6E22E"/>
                  </a:solidFill>
                  <a:effectLst/>
                  <a:latin typeface="Consolas" panose="020B0609020204030204" pitchFamily="49" charset="0"/>
                  <a:ea typeface="inherit"/>
                </a:rPr>
                <a:t>"deb https://packages.cloud.google.com/apt coral-edgetpu-stable main"</a:t>
              </a:r>
              <a:r>
                <a:rPr kumimoji="0" lang="zh-TW" altLang="zh-TW" sz="1200" b="0" i="0" u="none" strike="noStrike" cap="none" normalizeH="0" baseline="0" dirty="0">
                  <a:ln>
                    <a:noFill/>
                  </a:ln>
                  <a:solidFill>
                    <a:srgbClr val="F8F8F2"/>
                  </a:solidFill>
                  <a:effectLst/>
                  <a:latin typeface="Consolas" panose="020B0609020204030204" pitchFamily="49" charset="0"/>
                </a:rPr>
                <a:t> </a:t>
              </a:r>
              <a:r>
                <a:rPr kumimoji="0" lang="zh-TW" altLang="zh-TW" sz="1200" b="0" i="0" u="none" strike="noStrike" cap="none" normalizeH="0" baseline="0" dirty="0">
                  <a:ln>
                    <a:noFill/>
                  </a:ln>
                  <a:solidFill>
                    <a:srgbClr val="F8F8F2"/>
                  </a:solidFill>
                  <a:effectLst/>
                  <a:latin typeface="Consolas" panose="020B0609020204030204" pitchFamily="49" charset="0"/>
                  <a:ea typeface="inherit"/>
                </a:rPr>
                <a:t>|</a:t>
              </a:r>
              <a:r>
                <a:rPr kumimoji="0" lang="zh-TW" altLang="zh-TW" sz="1200" b="0" i="0" u="none" strike="noStrike" cap="none" normalizeH="0" baseline="0" dirty="0">
                  <a:ln>
                    <a:noFill/>
                  </a:ln>
                  <a:solidFill>
                    <a:srgbClr val="F8F8F2"/>
                  </a:solidFill>
                  <a:effectLst/>
                  <a:latin typeface="Consolas" panose="020B0609020204030204" pitchFamily="49" charset="0"/>
                </a:rPr>
                <a:t> </a:t>
              </a:r>
              <a:r>
                <a:rPr kumimoji="0" lang="zh-TW" altLang="zh-TW" sz="1200" b="0" i="0" u="none" strike="noStrike" cap="none" normalizeH="0" baseline="0" dirty="0">
                  <a:ln>
                    <a:noFill/>
                  </a:ln>
                  <a:solidFill>
                    <a:srgbClr val="E6DB74"/>
                  </a:solidFill>
                  <a:effectLst/>
                  <a:latin typeface="Consolas" panose="020B0609020204030204" pitchFamily="49" charset="0"/>
                  <a:ea typeface="inherit"/>
                </a:rPr>
                <a:t>sudo</a:t>
              </a:r>
              <a:r>
                <a:rPr kumimoji="0" lang="zh-TW" altLang="zh-TW" sz="1200" b="0" i="0" u="none" strike="noStrike" cap="none" normalizeH="0" baseline="0" dirty="0">
                  <a:ln>
                    <a:noFill/>
                  </a:ln>
                  <a:solidFill>
                    <a:srgbClr val="F8F8F2"/>
                  </a:solidFill>
                  <a:effectLst/>
                  <a:latin typeface="Consolas" panose="020B0609020204030204" pitchFamily="49" charset="0"/>
                </a:rPr>
                <a:t> </a:t>
              </a:r>
              <a:r>
                <a:rPr kumimoji="0" lang="zh-TW" altLang="zh-TW" sz="1200" b="0" i="0" u="none" strike="noStrike" cap="none" normalizeH="0" baseline="0" dirty="0">
                  <a:ln>
                    <a:noFill/>
                  </a:ln>
                  <a:solidFill>
                    <a:srgbClr val="E6DB74"/>
                  </a:solidFill>
                  <a:effectLst/>
                  <a:latin typeface="Consolas" panose="020B0609020204030204" pitchFamily="49" charset="0"/>
                  <a:ea typeface="inherit"/>
                </a:rPr>
                <a:t>tee</a:t>
              </a:r>
              <a:r>
                <a:rPr kumimoji="0" lang="zh-TW" altLang="zh-TW" sz="1200" b="0" i="0" u="none" strike="noStrike" cap="none" normalizeH="0" baseline="0" dirty="0">
                  <a:ln>
                    <a:noFill/>
                  </a:ln>
                  <a:solidFill>
                    <a:srgbClr val="F8F8F2"/>
                  </a:solidFill>
                  <a:effectLst/>
                  <a:latin typeface="Consolas" panose="020B0609020204030204" pitchFamily="49" charset="0"/>
                </a:rPr>
                <a:t> /etc/apt/sources.list.d/coral-edgetpu.list </a:t>
              </a:r>
              <a:endParaRPr kumimoji="0" lang="en-US" altLang="zh-TW" sz="1200" b="0" i="0" u="none" strike="noStrike" cap="none" normalizeH="0" baseline="0" dirty="0">
                <a:ln>
                  <a:noFill/>
                </a:ln>
                <a:solidFill>
                  <a:srgbClr val="F8F8F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200" b="0" i="0" u="none" strike="noStrike" cap="none" normalizeH="0" baseline="0" dirty="0">
                <a:ln>
                  <a:noFill/>
                </a:ln>
                <a:solidFill>
                  <a:srgbClr val="E6DB74"/>
                </a:solidFill>
                <a:effectLst/>
                <a:latin typeface="Consolas" panose="020B0609020204030204" pitchFamily="49" charset="0"/>
                <a:ea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200" b="0" i="0" u="none" strike="noStrike" cap="none" normalizeH="0" baseline="0" dirty="0">
                  <a:ln>
                    <a:noFill/>
                  </a:ln>
                  <a:solidFill>
                    <a:srgbClr val="E6DB74"/>
                  </a:solidFill>
                  <a:effectLst/>
                  <a:latin typeface="Consolas" panose="020B0609020204030204" pitchFamily="49" charset="0"/>
                  <a:ea typeface="inherit"/>
                </a:rPr>
                <a:t>curl</a:t>
              </a:r>
              <a:r>
                <a:rPr kumimoji="0" lang="zh-TW" altLang="zh-TW" sz="1200" b="0" i="0" u="none" strike="noStrike" cap="none" normalizeH="0" baseline="0" dirty="0">
                  <a:ln>
                    <a:noFill/>
                  </a:ln>
                  <a:solidFill>
                    <a:srgbClr val="F8F8F2"/>
                  </a:solidFill>
                  <a:effectLst/>
                  <a:latin typeface="Consolas" panose="020B0609020204030204" pitchFamily="49" charset="0"/>
                </a:rPr>
                <a:t> https://packages.cloud.google.com/apt/doc/apt-key.gpg </a:t>
              </a:r>
              <a:r>
                <a:rPr kumimoji="0" lang="zh-TW" altLang="zh-TW" sz="1200" b="0" i="0" u="none" strike="noStrike" cap="none" normalizeH="0" baseline="0" dirty="0">
                  <a:ln>
                    <a:noFill/>
                  </a:ln>
                  <a:solidFill>
                    <a:srgbClr val="F8F8F2"/>
                  </a:solidFill>
                  <a:effectLst/>
                  <a:latin typeface="Consolas" panose="020B0609020204030204" pitchFamily="49" charset="0"/>
                  <a:ea typeface="inherit"/>
                </a:rPr>
                <a:t>|</a:t>
              </a:r>
              <a:r>
                <a:rPr kumimoji="0" lang="zh-TW" altLang="zh-TW" sz="1200" b="0" i="0" u="none" strike="noStrike" cap="none" normalizeH="0" baseline="0" dirty="0">
                  <a:ln>
                    <a:noFill/>
                  </a:ln>
                  <a:solidFill>
                    <a:srgbClr val="F8F8F2"/>
                  </a:solidFill>
                  <a:effectLst/>
                  <a:latin typeface="Consolas" panose="020B0609020204030204" pitchFamily="49" charset="0"/>
                </a:rPr>
                <a:t> </a:t>
              </a:r>
              <a:r>
                <a:rPr kumimoji="0" lang="zh-TW" altLang="zh-TW" sz="1200" b="0" i="0" u="none" strike="noStrike" cap="none" normalizeH="0" baseline="0" dirty="0">
                  <a:ln>
                    <a:noFill/>
                  </a:ln>
                  <a:solidFill>
                    <a:srgbClr val="E6DB74"/>
                  </a:solidFill>
                  <a:effectLst/>
                  <a:latin typeface="Consolas" panose="020B0609020204030204" pitchFamily="49" charset="0"/>
                  <a:ea typeface="inherit"/>
                </a:rPr>
                <a:t>sudo</a:t>
              </a:r>
              <a:r>
                <a:rPr kumimoji="0" lang="zh-TW" altLang="zh-TW" sz="1200" b="0" i="0" u="none" strike="noStrike" cap="none" normalizeH="0" baseline="0" dirty="0">
                  <a:ln>
                    <a:noFill/>
                  </a:ln>
                  <a:solidFill>
                    <a:srgbClr val="F8F8F2"/>
                  </a:solidFill>
                  <a:effectLst/>
                  <a:latin typeface="Consolas" panose="020B0609020204030204" pitchFamily="49" charset="0"/>
                </a:rPr>
                <a:t> apt-key add </a:t>
              </a:r>
              <a:r>
                <a:rPr kumimoji="0" lang="en-US" altLang="zh-TW" sz="1200" b="0" i="0" u="none" strike="noStrike" cap="none" normalizeH="0" baseline="0" dirty="0">
                  <a:ln>
                    <a:noFill/>
                  </a:ln>
                  <a:solidFill>
                    <a:srgbClr val="F8F8F2"/>
                  </a:solidFill>
                  <a:effectLst/>
                  <a:latin typeface="Consolas" panose="020B0609020204030204" pitchFamily="49" charset="0"/>
                </a:rPr>
                <a:t>–</a:t>
              </a:r>
              <a:r>
                <a:rPr kumimoji="0" lang="zh-TW" altLang="zh-TW" sz="1200" b="0" i="0" u="none" strike="noStrike" cap="none" normalizeH="0" baseline="0" dirty="0">
                  <a:ln>
                    <a:noFill/>
                  </a:ln>
                  <a:solidFill>
                    <a:srgbClr val="F8F8F2"/>
                  </a:solidFill>
                  <a:effectLst/>
                  <a:latin typeface="Consolas" panose="020B0609020204030204" pitchFamily="49" charset="0"/>
                </a:rPr>
                <a:t> </a:t>
              </a:r>
              <a:endParaRPr kumimoji="0" lang="en-US" altLang="zh-TW" sz="1200" b="0" i="0" u="none" strike="noStrike" cap="none" normalizeH="0" baseline="0" dirty="0">
                <a:ln>
                  <a:noFill/>
                </a:ln>
                <a:solidFill>
                  <a:srgbClr val="F8F8F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200" b="0" i="0" u="none" strike="noStrike" cap="none" normalizeH="0" baseline="0" dirty="0">
                <a:ln>
                  <a:noFill/>
                </a:ln>
                <a:solidFill>
                  <a:srgbClr val="E6DB74"/>
                </a:solidFill>
                <a:effectLst/>
                <a:latin typeface="Consolas" panose="020B0609020204030204" pitchFamily="49" charset="0"/>
                <a:ea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200" b="0" i="0" u="none" strike="noStrike" cap="none" normalizeH="0" baseline="0" dirty="0">
                  <a:ln>
                    <a:noFill/>
                  </a:ln>
                  <a:solidFill>
                    <a:srgbClr val="E6DB74"/>
                  </a:solidFill>
                  <a:effectLst/>
                  <a:latin typeface="Consolas" panose="020B0609020204030204" pitchFamily="49" charset="0"/>
                  <a:ea typeface="inherit"/>
                </a:rPr>
                <a:t>sudo</a:t>
              </a:r>
              <a:r>
                <a:rPr kumimoji="0" lang="zh-TW" altLang="zh-TW" sz="1200" b="0" i="0" u="none" strike="noStrike" cap="none" normalizeH="0" baseline="0" dirty="0">
                  <a:ln>
                    <a:noFill/>
                  </a:ln>
                  <a:solidFill>
                    <a:srgbClr val="F8F8F2"/>
                  </a:solidFill>
                  <a:effectLst/>
                  <a:latin typeface="Consolas" panose="020B0609020204030204" pitchFamily="49" charset="0"/>
                </a:rPr>
                <a:t> </a:t>
              </a:r>
              <a:r>
                <a:rPr kumimoji="0" lang="zh-TW" altLang="zh-TW" sz="1200" b="0" i="0" u="none" strike="noStrike" cap="none" normalizeH="0" baseline="0" dirty="0">
                  <a:ln>
                    <a:noFill/>
                  </a:ln>
                  <a:solidFill>
                    <a:srgbClr val="E6DB74"/>
                  </a:solidFill>
                  <a:effectLst/>
                  <a:latin typeface="Consolas" panose="020B0609020204030204" pitchFamily="49" charset="0"/>
                  <a:ea typeface="inherit"/>
                </a:rPr>
                <a:t>apt-get</a:t>
              </a:r>
              <a:r>
                <a:rPr kumimoji="0" lang="zh-TW" altLang="zh-TW" sz="1200" b="0" i="0" u="none" strike="noStrike" cap="none" normalizeH="0" baseline="0" dirty="0">
                  <a:ln>
                    <a:noFill/>
                  </a:ln>
                  <a:solidFill>
                    <a:srgbClr val="F8F8F2"/>
                  </a:solidFill>
                  <a:effectLst/>
                  <a:latin typeface="Consolas" panose="020B0609020204030204" pitchFamily="49" charset="0"/>
                </a:rPr>
                <a:t> update</a:t>
              </a:r>
              <a:r>
                <a:rPr kumimoji="0" lang="zh-TW" altLang="zh-TW" sz="1200" b="0" i="0" u="none" strike="noStrike" cap="none" normalizeH="0" baseline="0" dirty="0">
                  <a:ln>
                    <a:noFill/>
                  </a:ln>
                  <a:solidFill>
                    <a:schemeClr val="tx1"/>
                  </a:solidFill>
                  <a:effectLst/>
                  <a:latin typeface="Consolas" panose="020B0609020204030204" pitchFamily="49" charset="0"/>
                </a:rPr>
                <a:t> </a:t>
              </a:r>
            </a:p>
          </p:txBody>
        </p:sp>
      </p:grpSp>
      <p:sp>
        <p:nvSpPr>
          <p:cNvPr id="14" name="矩形 13">
            <a:extLst>
              <a:ext uri="{FF2B5EF4-FFF2-40B4-BE49-F238E27FC236}">
                <a16:creationId xmlns:a16="http://schemas.microsoft.com/office/drawing/2014/main" id="{D6A5A8E8-795C-415D-9497-39A197561484}"/>
              </a:ext>
            </a:extLst>
          </p:cNvPr>
          <p:cNvSpPr/>
          <p:nvPr/>
        </p:nvSpPr>
        <p:spPr>
          <a:xfrm>
            <a:off x="935596" y="4535439"/>
            <a:ext cx="7751203" cy="369725"/>
          </a:xfrm>
          <a:prstGeom prst="rect">
            <a:avLst/>
          </a:prstGeom>
          <a:solidFill>
            <a:srgbClr val="2728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6">
            <a:extLst>
              <a:ext uri="{FF2B5EF4-FFF2-40B4-BE49-F238E27FC236}">
                <a16:creationId xmlns:a16="http://schemas.microsoft.com/office/drawing/2014/main" id="{BE4632EE-7013-40DB-80AF-A5CFE93468AD}"/>
              </a:ext>
            </a:extLst>
          </p:cNvPr>
          <p:cNvSpPr>
            <a:spLocks noChangeArrowheads="1"/>
          </p:cNvSpPr>
          <p:nvPr/>
        </p:nvSpPr>
        <p:spPr bwMode="auto">
          <a:xfrm>
            <a:off x="1052141" y="4545124"/>
            <a:ext cx="7631421" cy="248766"/>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348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200" b="0" i="0" u="none" strike="noStrike" cap="none" normalizeH="0" baseline="0" dirty="0">
                <a:ln>
                  <a:noFill/>
                </a:ln>
                <a:solidFill>
                  <a:srgbClr val="E6DB74"/>
                </a:solidFill>
                <a:effectLst/>
                <a:latin typeface="Consolas" panose="020B0609020204030204" pitchFamily="49" charset="0"/>
                <a:ea typeface="inherit"/>
              </a:rPr>
              <a:t>sudo</a:t>
            </a:r>
            <a:r>
              <a:rPr kumimoji="0" lang="zh-TW" altLang="zh-TW" sz="1200" b="0" i="0" u="none" strike="noStrike" cap="none" normalizeH="0" baseline="0" dirty="0">
                <a:ln>
                  <a:noFill/>
                </a:ln>
                <a:solidFill>
                  <a:srgbClr val="F8F8F2"/>
                </a:solidFill>
                <a:effectLst/>
                <a:latin typeface="Consolas" panose="020B0609020204030204" pitchFamily="49" charset="0"/>
              </a:rPr>
              <a:t> </a:t>
            </a:r>
            <a:r>
              <a:rPr kumimoji="0" lang="zh-TW" altLang="zh-TW" sz="1200" b="0" i="0" u="none" strike="noStrike" cap="none" normalizeH="0" baseline="0" dirty="0">
                <a:ln>
                  <a:noFill/>
                </a:ln>
                <a:solidFill>
                  <a:srgbClr val="E6DB74"/>
                </a:solidFill>
                <a:effectLst/>
                <a:latin typeface="Consolas" panose="020B0609020204030204" pitchFamily="49" charset="0"/>
                <a:ea typeface="inherit"/>
              </a:rPr>
              <a:t>apt-get</a:t>
            </a:r>
            <a:r>
              <a:rPr kumimoji="0" lang="zh-TW" altLang="zh-TW" sz="1200" b="0" i="0" u="none" strike="noStrike" cap="none" normalizeH="0" baseline="0" dirty="0">
                <a:ln>
                  <a:noFill/>
                </a:ln>
                <a:solidFill>
                  <a:srgbClr val="F8F8F2"/>
                </a:solidFill>
                <a:effectLst/>
                <a:latin typeface="Consolas" panose="020B0609020204030204" pitchFamily="49" charset="0"/>
              </a:rPr>
              <a:t> </a:t>
            </a:r>
            <a:r>
              <a:rPr kumimoji="0" lang="zh-TW" altLang="zh-TW" sz="1200" b="0" i="0" u="none" strike="noStrike" cap="none" normalizeH="0" baseline="0" dirty="0">
                <a:ln>
                  <a:noFill/>
                </a:ln>
                <a:solidFill>
                  <a:srgbClr val="E6DB74"/>
                </a:solidFill>
                <a:effectLst/>
                <a:latin typeface="Consolas" panose="020B0609020204030204" pitchFamily="49" charset="0"/>
                <a:ea typeface="inherit"/>
              </a:rPr>
              <a:t>install</a:t>
            </a:r>
            <a:r>
              <a:rPr kumimoji="0" lang="zh-TW" altLang="zh-TW" sz="1200" b="0" i="0" u="none" strike="noStrike" cap="none" normalizeH="0" baseline="0" dirty="0">
                <a:ln>
                  <a:noFill/>
                </a:ln>
                <a:solidFill>
                  <a:srgbClr val="F8F8F2"/>
                </a:solidFill>
                <a:effectLst/>
                <a:latin typeface="Consolas" panose="020B0609020204030204" pitchFamily="49" charset="0"/>
              </a:rPr>
              <a:t> libedgetpu1-std</a:t>
            </a:r>
            <a:r>
              <a:rPr kumimoji="0" lang="zh-TW" altLang="zh-TW" sz="1200" b="0" i="0" u="none" strike="noStrike" cap="none" normalizeH="0" baseline="0" dirty="0">
                <a:ln>
                  <a:noFill/>
                </a:ln>
                <a:solidFill>
                  <a:schemeClr val="tx1"/>
                </a:solidFill>
                <a:effectLst/>
              </a:rPr>
              <a:t> </a:t>
            </a:r>
            <a:endParaRPr kumimoji="0" lang="zh-TW" altLang="zh-TW"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365054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3CA46A-3FF9-4B62-9271-BED442615925}"/>
              </a:ext>
            </a:extLst>
          </p:cNvPr>
          <p:cNvSpPr>
            <a:spLocks noGrp="1"/>
          </p:cNvSpPr>
          <p:nvPr>
            <p:ph type="title"/>
          </p:nvPr>
        </p:nvSpPr>
        <p:spPr/>
        <p:txBody>
          <a:bodyPr/>
          <a:lstStyle/>
          <a:p>
            <a:r>
              <a:rPr lang="en-US" altLang="zh-TW" dirty="0"/>
              <a:t>YOLOv4 on Edge TPU</a:t>
            </a:r>
            <a:endParaRPr lang="zh-TW" altLang="en-US" dirty="0"/>
          </a:p>
        </p:txBody>
      </p:sp>
      <p:sp>
        <p:nvSpPr>
          <p:cNvPr id="3" name="內容版面配置區 2">
            <a:extLst>
              <a:ext uri="{FF2B5EF4-FFF2-40B4-BE49-F238E27FC236}">
                <a16:creationId xmlns:a16="http://schemas.microsoft.com/office/drawing/2014/main" id="{44EF89FD-B457-4986-B9F0-6809FAD8DA6D}"/>
              </a:ext>
            </a:extLst>
          </p:cNvPr>
          <p:cNvSpPr>
            <a:spLocks noGrp="1"/>
          </p:cNvSpPr>
          <p:nvPr>
            <p:ph idx="1"/>
          </p:nvPr>
        </p:nvSpPr>
        <p:spPr/>
        <p:txBody>
          <a:bodyPr/>
          <a:lstStyle/>
          <a:p>
            <a:r>
              <a:rPr lang="en-US" altLang="zh-TW" sz="2400" dirty="0"/>
              <a:t>Edge TPU Compiler</a:t>
            </a:r>
          </a:p>
          <a:p>
            <a:pPr lvl="1"/>
            <a:r>
              <a:rPr lang="en-US" altLang="zh-TW" sz="2000" dirty="0"/>
              <a:t>Download the compiler on your Linux system</a:t>
            </a:r>
          </a:p>
          <a:p>
            <a:pPr lvl="1"/>
            <a:endParaRPr lang="en-US" altLang="zh-TW" sz="2000" dirty="0"/>
          </a:p>
          <a:p>
            <a:pPr lvl="1"/>
            <a:endParaRPr lang="en-US" altLang="zh-TW" sz="2000" dirty="0"/>
          </a:p>
          <a:p>
            <a:pPr lvl="1"/>
            <a:endParaRPr lang="en-US" altLang="zh-TW" sz="2000" dirty="0"/>
          </a:p>
          <a:p>
            <a:pPr lvl="1"/>
            <a:endParaRPr lang="en-US" altLang="zh-TW" sz="2000" dirty="0"/>
          </a:p>
          <a:p>
            <a:pPr marL="366713" lvl="1" indent="0">
              <a:buNone/>
            </a:pPr>
            <a:endParaRPr lang="en-US" altLang="zh-TW" sz="2000" dirty="0"/>
          </a:p>
          <a:p>
            <a:pPr lvl="1"/>
            <a:r>
              <a:rPr lang="en-US" altLang="zh-TW" sz="2000" dirty="0"/>
              <a:t>Compile the TensorFlow Lite model (.tflite file) into a file that's compatible with the Edge TPU.</a:t>
            </a:r>
          </a:p>
          <a:p>
            <a:pPr lvl="1"/>
            <a:endParaRPr lang="en-US" altLang="zh-TW" sz="1800" dirty="0"/>
          </a:p>
          <a:p>
            <a:pPr lvl="1"/>
            <a:endParaRPr lang="en-US" altLang="zh-TW" sz="1800" dirty="0"/>
          </a:p>
          <a:p>
            <a:pPr lvl="1"/>
            <a:endParaRPr lang="en-US" altLang="zh-TW" sz="1800" dirty="0"/>
          </a:p>
          <a:p>
            <a:pPr lvl="1"/>
            <a:endParaRPr lang="en-US" altLang="zh-TW" sz="1800" dirty="0"/>
          </a:p>
          <a:p>
            <a:pPr lvl="1"/>
            <a:endParaRPr lang="en-US" altLang="zh-TW" sz="1800" dirty="0"/>
          </a:p>
          <a:p>
            <a:pPr lvl="1"/>
            <a:endParaRPr lang="en-US" altLang="zh-TW" sz="1800" dirty="0"/>
          </a:p>
          <a:p>
            <a:pPr lvl="1"/>
            <a:endParaRPr lang="en-US" altLang="zh-TW" sz="1800" dirty="0"/>
          </a:p>
          <a:p>
            <a:pPr lvl="1"/>
            <a:endParaRPr lang="en-US" altLang="zh-TW" sz="1800" dirty="0"/>
          </a:p>
          <a:p>
            <a:pPr lvl="1"/>
            <a:endParaRPr lang="en-US" altLang="zh-TW" sz="1800" dirty="0"/>
          </a:p>
          <a:p>
            <a:pPr lvl="1"/>
            <a:endParaRPr lang="en-US" altLang="zh-TW" sz="1800" dirty="0"/>
          </a:p>
          <a:p>
            <a:pPr lvl="1"/>
            <a:endParaRPr lang="en-US" altLang="zh-TW" sz="1800" dirty="0"/>
          </a:p>
          <a:p>
            <a:pPr lvl="1"/>
            <a:endParaRPr lang="en-US" altLang="zh-TW" sz="1800" dirty="0"/>
          </a:p>
          <a:p>
            <a:pPr lvl="1"/>
            <a:endParaRPr lang="en-US" altLang="zh-TW" sz="1800" dirty="0"/>
          </a:p>
          <a:p>
            <a:pPr lvl="1"/>
            <a:endParaRPr lang="en-US" altLang="zh-TW" sz="1800" dirty="0"/>
          </a:p>
          <a:p>
            <a:endParaRPr lang="zh-TW" altLang="en-US" sz="2000" dirty="0"/>
          </a:p>
        </p:txBody>
      </p:sp>
      <p:sp>
        <p:nvSpPr>
          <p:cNvPr id="4" name="投影片編號版面配置區 3">
            <a:extLst>
              <a:ext uri="{FF2B5EF4-FFF2-40B4-BE49-F238E27FC236}">
                <a16:creationId xmlns:a16="http://schemas.microsoft.com/office/drawing/2014/main" id="{8D247FD4-B59B-43EE-8207-DD601B9AB8D7}"/>
              </a:ext>
            </a:extLst>
          </p:cNvPr>
          <p:cNvSpPr>
            <a:spLocks noGrp="1"/>
          </p:cNvSpPr>
          <p:nvPr>
            <p:ph type="sldNum" sz="quarter" idx="12"/>
          </p:nvPr>
        </p:nvSpPr>
        <p:spPr/>
        <p:txBody>
          <a:bodyPr/>
          <a:lstStyle/>
          <a:p>
            <a:fld id="{73DA0BB7-265A-403C-9275-D587AB510EDC}" type="slidenum">
              <a:rPr lang="zh-TW" altLang="en-US" smtClean="0"/>
              <a:t>41</a:t>
            </a:fld>
            <a:endParaRPr lang="zh-TW" altLang="en-US"/>
          </a:p>
        </p:txBody>
      </p:sp>
      <p:grpSp>
        <p:nvGrpSpPr>
          <p:cNvPr id="8" name="群組 7">
            <a:extLst>
              <a:ext uri="{FF2B5EF4-FFF2-40B4-BE49-F238E27FC236}">
                <a16:creationId xmlns:a16="http://schemas.microsoft.com/office/drawing/2014/main" id="{2FC553E8-6237-4933-86EF-F98C042F6F7F}"/>
              </a:ext>
            </a:extLst>
          </p:cNvPr>
          <p:cNvGrpSpPr/>
          <p:nvPr/>
        </p:nvGrpSpPr>
        <p:grpSpPr>
          <a:xfrm>
            <a:off x="935597" y="2528900"/>
            <a:ext cx="7751203" cy="1694413"/>
            <a:chOff x="935597" y="2490671"/>
            <a:chExt cx="7751203" cy="1694413"/>
          </a:xfrm>
        </p:grpSpPr>
        <p:sp>
          <p:nvSpPr>
            <p:cNvPr id="7" name="矩形 6">
              <a:extLst>
                <a:ext uri="{FF2B5EF4-FFF2-40B4-BE49-F238E27FC236}">
                  <a16:creationId xmlns:a16="http://schemas.microsoft.com/office/drawing/2014/main" id="{96138C68-2C21-4CE9-918D-CE2915E75204}"/>
                </a:ext>
              </a:extLst>
            </p:cNvPr>
            <p:cNvSpPr/>
            <p:nvPr/>
          </p:nvSpPr>
          <p:spPr>
            <a:xfrm>
              <a:off x="935597" y="2490671"/>
              <a:ext cx="7751203" cy="1694413"/>
            </a:xfrm>
            <a:prstGeom prst="rect">
              <a:avLst/>
            </a:prstGeom>
            <a:solidFill>
              <a:srgbClr val="2728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Rectangle 2">
              <a:extLst>
                <a:ext uri="{FF2B5EF4-FFF2-40B4-BE49-F238E27FC236}">
                  <a16:creationId xmlns:a16="http://schemas.microsoft.com/office/drawing/2014/main" id="{71ADFB47-1C59-4DD0-88B6-4B8C3B6FB87C}"/>
                </a:ext>
              </a:extLst>
            </p:cNvPr>
            <p:cNvSpPr>
              <a:spLocks noChangeArrowheads="1"/>
            </p:cNvSpPr>
            <p:nvPr/>
          </p:nvSpPr>
          <p:spPr bwMode="auto">
            <a:xfrm>
              <a:off x="1043608" y="2571951"/>
              <a:ext cx="7643192" cy="1477328"/>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200" b="0" i="0" u="none" strike="noStrike" cap="none" normalizeH="0" baseline="0" dirty="0">
                  <a:ln>
                    <a:noFill/>
                  </a:ln>
                  <a:solidFill>
                    <a:srgbClr val="E6DB74"/>
                  </a:solidFill>
                  <a:effectLst/>
                  <a:latin typeface="Consolas" panose="020B0609020204030204" pitchFamily="49" charset="0"/>
                  <a:ea typeface="inherit"/>
                </a:rPr>
                <a:t>curl</a:t>
              </a:r>
              <a:r>
                <a:rPr kumimoji="0" lang="zh-TW" altLang="zh-TW" sz="1200" b="0" i="0" u="none" strike="noStrike" cap="none" normalizeH="0" baseline="0" dirty="0">
                  <a:ln>
                    <a:noFill/>
                  </a:ln>
                  <a:solidFill>
                    <a:srgbClr val="F8F8F2"/>
                  </a:solidFill>
                  <a:effectLst/>
                  <a:latin typeface="Consolas" panose="020B0609020204030204" pitchFamily="49" charset="0"/>
                </a:rPr>
                <a:t> https://packages.cloud.google.com/apt/doc/apt-key.gpg </a:t>
              </a:r>
              <a:r>
                <a:rPr kumimoji="0" lang="zh-TW" altLang="zh-TW" sz="1200" b="0" i="0" u="none" strike="noStrike" cap="none" normalizeH="0" baseline="0" dirty="0">
                  <a:ln>
                    <a:noFill/>
                  </a:ln>
                  <a:solidFill>
                    <a:srgbClr val="F8F8F2"/>
                  </a:solidFill>
                  <a:effectLst/>
                  <a:latin typeface="Consolas" panose="020B0609020204030204" pitchFamily="49" charset="0"/>
                  <a:ea typeface="inherit"/>
                </a:rPr>
                <a:t>|</a:t>
              </a:r>
              <a:r>
                <a:rPr kumimoji="0" lang="zh-TW" altLang="zh-TW" sz="1200" b="0" i="0" u="none" strike="noStrike" cap="none" normalizeH="0" baseline="0" dirty="0">
                  <a:ln>
                    <a:noFill/>
                  </a:ln>
                  <a:solidFill>
                    <a:srgbClr val="F8F8F2"/>
                  </a:solidFill>
                  <a:effectLst/>
                  <a:latin typeface="Consolas" panose="020B0609020204030204" pitchFamily="49" charset="0"/>
                </a:rPr>
                <a:t> </a:t>
              </a:r>
              <a:r>
                <a:rPr kumimoji="0" lang="zh-TW" altLang="zh-TW" sz="1200" b="0" i="0" u="none" strike="noStrike" cap="none" normalizeH="0" baseline="0" dirty="0">
                  <a:ln>
                    <a:noFill/>
                  </a:ln>
                  <a:solidFill>
                    <a:srgbClr val="E6DB74"/>
                  </a:solidFill>
                  <a:effectLst/>
                  <a:latin typeface="Consolas" panose="020B0609020204030204" pitchFamily="49" charset="0"/>
                  <a:ea typeface="inherit"/>
                </a:rPr>
                <a:t>sudo</a:t>
              </a:r>
              <a:r>
                <a:rPr kumimoji="0" lang="zh-TW" altLang="zh-TW" sz="1200" b="0" i="0" u="none" strike="noStrike" cap="none" normalizeH="0" baseline="0" dirty="0">
                  <a:ln>
                    <a:noFill/>
                  </a:ln>
                  <a:solidFill>
                    <a:srgbClr val="F8F8F2"/>
                  </a:solidFill>
                  <a:effectLst/>
                  <a:latin typeface="Consolas" panose="020B0609020204030204" pitchFamily="49" charset="0"/>
                </a:rPr>
                <a:t> apt-key add </a:t>
              </a:r>
              <a:r>
                <a:rPr kumimoji="0" lang="en-US" altLang="zh-TW" sz="1200" b="0" i="0" u="none" strike="noStrike" cap="none" normalizeH="0" baseline="0" dirty="0">
                  <a:ln>
                    <a:noFill/>
                  </a:ln>
                  <a:solidFill>
                    <a:srgbClr val="F8F8F2"/>
                  </a:solidFill>
                  <a:effectLst/>
                  <a:latin typeface="Consolas" panose="020B0609020204030204" pitchFamily="49" charset="0"/>
                </a:rPr>
                <a:t>–</a:t>
              </a:r>
              <a:r>
                <a:rPr kumimoji="0" lang="zh-TW" altLang="zh-TW" sz="1200" b="0" i="0" u="none" strike="noStrike" cap="none" normalizeH="0" baseline="0" dirty="0">
                  <a:ln>
                    <a:noFill/>
                  </a:ln>
                  <a:solidFill>
                    <a:srgbClr val="F8F8F2"/>
                  </a:solidFill>
                  <a:effectLst/>
                  <a:latin typeface="Consolas" panose="020B0609020204030204" pitchFamily="49" charset="0"/>
                </a:rPr>
                <a:t> </a:t>
              </a:r>
              <a:endParaRPr kumimoji="0" lang="en-US" altLang="zh-TW" sz="1200" b="0" i="0" u="none" strike="noStrike" cap="none" normalizeH="0" baseline="0" dirty="0">
                <a:ln>
                  <a:noFill/>
                </a:ln>
                <a:solidFill>
                  <a:srgbClr val="F8F8F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sz="1200" dirty="0">
                <a:solidFill>
                  <a:srgbClr val="F8F8F2"/>
                </a:solidFill>
                <a:latin typeface="Consolas" panose="020B0609020204030204" pitchFamily="49" charset="0"/>
                <a:ea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200" b="0" i="0" u="none" strike="noStrike" cap="none" normalizeH="0" baseline="0" dirty="0">
                  <a:ln>
                    <a:noFill/>
                  </a:ln>
                  <a:solidFill>
                    <a:srgbClr val="F92672"/>
                  </a:solidFill>
                  <a:effectLst/>
                  <a:latin typeface="Consolas" panose="020B0609020204030204" pitchFamily="49" charset="0"/>
                  <a:ea typeface="inherit"/>
                </a:rPr>
                <a:t>echo</a:t>
              </a:r>
              <a:r>
                <a:rPr kumimoji="0" lang="zh-TW" altLang="zh-TW" sz="1200" b="0" i="0" u="none" strike="noStrike" cap="none" normalizeH="0" baseline="0" dirty="0">
                  <a:ln>
                    <a:noFill/>
                  </a:ln>
                  <a:solidFill>
                    <a:srgbClr val="F8F8F2"/>
                  </a:solidFill>
                  <a:effectLst/>
                  <a:latin typeface="Consolas" panose="020B0609020204030204" pitchFamily="49" charset="0"/>
                </a:rPr>
                <a:t> </a:t>
              </a:r>
              <a:r>
                <a:rPr kumimoji="0" lang="zh-TW" altLang="zh-TW" sz="1200" b="0" i="0" u="none" strike="noStrike" cap="none" normalizeH="0" baseline="0" dirty="0">
                  <a:ln>
                    <a:noFill/>
                  </a:ln>
                  <a:solidFill>
                    <a:srgbClr val="A6E22E"/>
                  </a:solidFill>
                  <a:effectLst/>
                  <a:latin typeface="Consolas" panose="020B0609020204030204" pitchFamily="49" charset="0"/>
                  <a:ea typeface="inherit"/>
                </a:rPr>
                <a:t>"deb https://packages.cloud.google.com/apt coral-edgetpu-stable main"</a:t>
              </a:r>
              <a:r>
                <a:rPr kumimoji="0" lang="zh-TW" altLang="zh-TW" sz="1200" b="0" i="0" u="none" strike="noStrike" cap="none" normalizeH="0" baseline="0" dirty="0">
                  <a:ln>
                    <a:noFill/>
                  </a:ln>
                  <a:solidFill>
                    <a:srgbClr val="F8F8F2"/>
                  </a:solidFill>
                  <a:effectLst/>
                  <a:latin typeface="Consolas" panose="020B0609020204030204" pitchFamily="49" charset="0"/>
                </a:rPr>
                <a:t> </a:t>
              </a:r>
              <a:r>
                <a:rPr kumimoji="0" lang="zh-TW" altLang="zh-TW" sz="1200" b="0" i="0" u="none" strike="noStrike" cap="none" normalizeH="0" baseline="0" dirty="0">
                  <a:ln>
                    <a:noFill/>
                  </a:ln>
                  <a:solidFill>
                    <a:srgbClr val="F8F8F2"/>
                  </a:solidFill>
                  <a:effectLst/>
                  <a:latin typeface="Consolas" panose="020B0609020204030204" pitchFamily="49" charset="0"/>
                  <a:ea typeface="inherit"/>
                </a:rPr>
                <a:t>|</a:t>
              </a:r>
              <a:r>
                <a:rPr kumimoji="0" lang="zh-TW" altLang="zh-TW" sz="1200" b="0" i="0" u="none" strike="noStrike" cap="none" normalizeH="0" baseline="0" dirty="0">
                  <a:ln>
                    <a:noFill/>
                  </a:ln>
                  <a:solidFill>
                    <a:srgbClr val="F8F8F2"/>
                  </a:solidFill>
                  <a:effectLst/>
                  <a:latin typeface="Consolas" panose="020B0609020204030204" pitchFamily="49" charset="0"/>
                </a:rPr>
                <a:t> </a:t>
              </a:r>
              <a:r>
                <a:rPr kumimoji="0" lang="zh-TW" altLang="zh-TW" sz="1200" b="0" i="0" u="none" strike="noStrike" cap="none" normalizeH="0" baseline="0" dirty="0">
                  <a:ln>
                    <a:noFill/>
                  </a:ln>
                  <a:solidFill>
                    <a:srgbClr val="E6DB74"/>
                  </a:solidFill>
                  <a:effectLst/>
                  <a:latin typeface="Consolas" panose="020B0609020204030204" pitchFamily="49" charset="0"/>
                  <a:ea typeface="inherit"/>
                </a:rPr>
                <a:t>sudo</a:t>
              </a:r>
              <a:r>
                <a:rPr kumimoji="0" lang="zh-TW" altLang="zh-TW" sz="1200" b="0" i="0" u="none" strike="noStrike" cap="none" normalizeH="0" baseline="0" dirty="0">
                  <a:ln>
                    <a:noFill/>
                  </a:ln>
                  <a:solidFill>
                    <a:srgbClr val="F8F8F2"/>
                  </a:solidFill>
                  <a:effectLst/>
                  <a:latin typeface="Consolas" panose="020B0609020204030204" pitchFamily="49" charset="0"/>
                </a:rPr>
                <a:t> </a:t>
              </a:r>
              <a:r>
                <a:rPr kumimoji="0" lang="zh-TW" altLang="zh-TW" sz="1200" b="0" i="0" u="none" strike="noStrike" cap="none" normalizeH="0" baseline="0" dirty="0">
                  <a:ln>
                    <a:noFill/>
                  </a:ln>
                  <a:solidFill>
                    <a:srgbClr val="E6DB74"/>
                  </a:solidFill>
                  <a:effectLst/>
                  <a:latin typeface="Consolas" panose="020B0609020204030204" pitchFamily="49" charset="0"/>
                  <a:ea typeface="inherit"/>
                </a:rPr>
                <a:t>tee</a:t>
              </a:r>
              <a:r>
                <a:rPr kumimoji="0" lang="zh-TW" altLang="zh-TW" sz="1200" b="0" i="0" u="none" strike="noStrike" cap="none" normalizeH="0" baseline="0" dirty="0">
                  <a:ln>
                    <a:noFill/>
                  </a:ln>
                  <a:solidFill>
                    <a:srgbClr val="F8F8F2"/>
                  </a:solidFill>
                  <a:effectLst/>
                  <a:latin typeface="Consolas" panose="020B0609020204030204" pitchFamily="49" charset="0"/>
                </a:rPr>
                <a:t> /etc/apt/sources.list.d/coral-edgetpu.list </a:t>
              </a:r>
              <a:endParaRPr kumimoji="0" lang="en-US" altLang="zh-TW" sz="1200" b="0" i="0" u="none" strike="noStrike" cap="none" normalizeH="0" baseline="0" dirty="0">
                <a:ln>
                  <a:noFill/>
                </a:ln>
                <a:solidFill>
                  <a:srgbClr val="F8F8F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sz="1200" dirty="0">
                <a:solidFill>
                  <a:srgbClr val="F8F8F2"/>
                </a:solidFill>
                <a:latin typeface="Consolas" panose="020B0609020204030204" pitchFamily="49" charset="0"/>
                <a:ea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200" b="0" i="0" u="none" strike="noStrike" cap="none" normalizeH="0" baseline="0" dirty="0">
                  <a:ln>
                    <a:noFill/>
                  </a:ln>
                  <a:solidFill>
                    <a:srgbClr val="E6DB74"/>
                  </a:solidFill>
                  <a:effectLst/>
                  <a:latin typeface="Consolas" panose="020B0609020204030204" pitchFamily="49" charset="0"/>
                  <a:ea typeface="inherit"/>
                </a:rPr>
                <a:t>sudo</a:t>
              </a:r>
              <a:r>
                <a:rPr kumimoji="0" lang="zh-TW" altLang="zh-TW" sz="1200" b="0" i="0" u="none" strike="noStrike" cap="none" normalizeH="0" baseline="0" dirty="0">
                  <a:ln>
                    <a:noFill/>
                  </a:ln>
                  <a:solidFill>
                    <a:srgbClr val="F8F8F2"/>
                  </a:solidFill>
                  <a:effectLst/>
                  <a:latin typeface="Consolas" panose="020B0609020204030204" pitchFamily="49" charset="0"/>
                </a:rPr>
                <a:t> </a:t>
              </a:r>
              <a:r>
                <a:rPr kumimoji="0" lang="zh-TW" altLang="zh-TW" sz="1200" b="0" i="0" u="none" strike="noStrike" cap="none" normalizeH="0" baseline="0" dirty="0">
                  <a:ln>
                    <a:noFill/>
                  </a:ln>
                  <a:solidFill>
                    <a:srgbClr val="E6DB74"/>
                  </a:solidFill>
                  <a:effectLst/>
                  <a:latin typeface="Consolas" panose="020B0609020204030204" pitchFamily="49" charset="0"/>
                  <a:ea typeface="inherit"/>
                </a:rPr>
                <a:t>apt-get</a:t>
              </a:r>
              <a:r>
                <a:rPr kumimoji="0" lang="zh-TW" altLang="zh-TW" sz="1200" b="0" i="0" u="none" strike="noStrike" cap="none" normalizeH="0" baseline="0" dirty="0">
                  <a:ln>
                    <a:noFill/>
                  </a:ln>
                  <a:solidFill>
                    <a:srgbClr val="F8F8F2"/>
                  </a:solidFill>
                  <a:effectLst/>
                  <a:latin typeface="Consolas" panose="020B0609020204030204" pitchFamily="49" charset="0"/>
                </a:rPr>
                <a:t> update </a:t>
              </a:r>
              <a:endParaRPr kumimoji="0" lang="en-US" altLang="zh-TW" sz="1200" b="0" i="0" u="none" strike="noStrike" cap="none" normalizeH="0" baseline="0" dirty="0">
                <a:ln>
                  <a:noFill/>
                </a:ln>
                <a:solidFill>
                  <a:srgbClr val="F8F8F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sz="1200" dirty="0">
                <a:solidFill>
                  <a:srgbClr val="F8F8F2"/>
                </a:solidFill>
                <a:latin typeface="Consolas" panose="020B0609020204030204" pitchFamily="49" charset="0"/>
                <a:ea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200" b="0" i="0" u="none" strike="noStrike" cap="none" normalizeH="0" baseline="0" dirty="0">
                  <a:ln>
                    <a:noFill/>
                  </a:ln>
                  <a:solidFill>
                    <a:srgbClr val="E6DB74"/>
                  </a:solidFill>
                  <a:effectLst/>
                  <a:latin typeface="Consolas" panose="020B0609020204030204" pitchFamily="49" charset="0"/>
                  <a:ea typeface="inherit"/>
                </a:rPr>
                <a:t>sudo</a:t>
              </a:r>
              <a:r>
                <a:rPr kumimoji="0" lang="zh-TW" altLang="zh-TW" sz="1200" b="0" i="0" u="none" strike="noStrike" cap="none" normalizeH="0" baseline="0" dirty="0">
                  <a:ln>
                    <a:noFill/>
                  </a:ln>
                  <a:solidFill>
                    <a:srgbClr val="F8F8F2"/>
                  </a:solidFill>
                  <a:effectLst/>
                  <a:latin typeface="Consolas" panose="020B0609020204030204" pitchFamily="49" charset="0"/>
                </a:rPr>
                <a:t> </a:t>
              </a:r>
              <a:r>
                <a:rPr kumimoji="0" lang="zh-TW" altLang="zh-TW" sz="1200" b="0" i="0" u="none" strike="noStrike" cap="none" normalizeH="0" baseline="0" dirty="0">
                  <a:ln>
                    <a:noFill/>
                  </a:ln>
                  <a:solidFill>
                    <a:srgbClr val="E6DB74"/>
                  </a:solidFill>
                  <a:effectLst/>
                  <a:latin typeface="Consolas" panose="020B0609020204030204" pitchFamily="49" charset="0"/>
                  <a:ea typeface="inherit"/>
                </a:rPr>
                <a:t>apt-get</a:t>
              </a:r>
              <a:r>
                <a:rPr kumimoji="0" lang="zh-TW" altLang="zh-TW" sz="1200" b="0" i="0" u="none" strike="noStrike" cap="none" normalizeH="0" baseline="0" dirty="0">
                  <a:ln>
                    <a:noFill/>
                  </a:ln>
                  <a:solidFill>
                    <a:srgbClr val="F8F8F2"/>
                  </a:solidFill>
                  <a:effectLst/>
                  <a:latin typeface="Consolas" panose="020B0609020204030204" pitchFamily="49" charset="0"/>
                </a:rPr>
                <a:t> </a:t>
              </a:r>
              <a:r>
                <a:rPr kumimoji="0" lang="zh-TW" altLang="zh-TW" sz="1200" b="0" i="0" u="none" strike="noStrike" cap="none" normalizeH="0" baseline="0" dirty="0">
                  <a:ln>
                    <a:noFill/>
                  </a:ln>
                  <a:solidFill>
                    <a:srgbClr val="E6DB74"/>
                  </a:solidFill>
                  <a:effectLst/>
                  <a:latin typeface="Consolas" panose="020B0609020204030204" pitchFamily="49" charset="0"/>
                  <a:ea typeface="inherit"/>
                </a:rPr>
                <a:t>install</a:t>
              </a:r>
              <a:r>
                <a:rPr kumimoji="0" lang="zh-TW" altLang="zh-TW" sz="1200" b="0" i="0" u="none" strike="noStrike" cap="none" normalizeH="0" baseline="0" dirty="0">
                  <a:ln>
                    <a:noFill/>
                  </a:ln>
                  <a:solidFill>
                    <a:srgbClr val="F8F8F2"/>
                  </a:solidFill>
                  <a:effectLst/>
                  <a:latin typeface="Consolas" panose="020B0609020204030204" pitchFamily="49" charset="0"/>
                </a:rPr>
                <a:t> edgetpu-compiler</a:t>
              </a:r>
              <a:r>
                <a:rPr kumimoji="0" lang="zh-TW" altLang="zh-TW" sz="1200" b="0" i="0" u="none" strike="noStrike" cap="none" normalizeH="0" baseline="0" dirty="0">
                  <a:ln>
                    <a:noFill/>
                  </a:ln>
                  <a:solidFill>
                    <a:schemeClr val="tx1"/>
                  </a:solidFill>
                  <a:effectLst/>
                  <a:latin typeface="Consolas" panose="020B0609020204030204" pitchFamily="49" charset="0"/>
                </a:rPr>
                <a:t> </a:t>
              </a:r>
            </a:p>
          </p:txBody>
        </p:sp>
      </p:grpSp>
      <p:sp>
        <p:nvSpPr>
          <p:cNvPr id="14" name="矩形 13">
            <a:extLst>
              <a:ext uri="{FF2B5EF4-FFF2-40B4-BE49-F238E27FC236}">
                <a16:creationId xmlns:a16="http://schemas.microsoft.com/office/drawing/2014/main" id="{B60248ED-6E3C-4B02-80AC-C61B7EBC879C}"/>
              </a:ext>
            </a:extLst>
          </p:cNvPr>
          <p:cNvSpPr/>
          <p:nvPr/>
        </p:nvSpPr>
        <p:spPr>
          <a:xfrm>
            <a:off x="935596" y="5193196"/>
            <a:ext cx="7751203" cy="369725"/>
          </a:xfrm>
          <a:prstGeom prst="rect">
            <a:avLst/>
          </a:prstGeom>
          <a:solidFill>
            <a:srgbClr val="2728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Rectangle 7">
            <a:extLst>
              <a:ext uri="{FF2B5EF4-FFF2-40B4-BE49-F238E27FC236}">
                <a16:creationId xmlns:a16="http://schemas.microsoft.com/office/drawing/2014/main" id="{4FC27F3F-167A-42E1-9B88-FAD7F979DEB9}"/>
              </a:ext>
            </a:extLst>
          </p:cNvPr>
          <p:cNvSpPr>
            <a:spLocks noChangeArrowheads="1"/>
          </p:cNvSpPr>
          <p:nvPr/>
        </p:nvSpPr>
        <p:spPr bwMode="auto">
          <a:xfrm>
            <a:off x="1043608" y="5285725"/>
            <a:ext cx="4417876" cy="184666"/>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fontAlgn="base" hangingPunct="0">
              <a:spcBef>
                <a:spcPct val="0"/>
              </a:spcBef>
              <a:spcAft>
                <a:spcPct val="0"/>
              </a:spcAft>
            </a:pPr>
            <a:r>
              <a:rPr kumimoji="0" lang="zh-TW" altLang="zh-TW" sz="1200" b="0" i="0" u="none" strike="noStrike" cap="none" normalizeH="0" baseline="0" dirty="0">
                <a:ln>
                  <a:noFill/>
                </a:ln>
                <a:solidFill>
                  <a:srgbClr val="F8F8F2"/>
                </a:solidFill>
                <a:effectLst/>
                <a:latin typeface="Consolas" panose="020B0609020204030204" pitchFamily="49" charset="0"/>
              </a:rPr>
              <a:t>edgetpu_compiler </a:t>
            </a:r>
            <a:r>
              <a:rPr lang="en-US" altLang="zh-TW" sz="1200" dirty="0">
                <a:solidFill>
                  <a:srgbClr val="F8F8F2"/>
                </a:solidFill>
                <a:latin typeface="Consolas" panose="020B0609020204030204" pitchFamily="49" charset="0"/>
              </a:rPr>
              <a:t>model</a:t>
            </a:r>
            <a:r>
              <a:rPr kumimoji="0" lang="en-US" altLang="zh-TW" sz="1200" b="0" i="0" u="none" strike="noStrike" cap="none" normalizeH="0" baseline="0" dirty="0">
                <a:ln>
                  <a:noFill/>
                </a:ln>
                <a:solidFill>
                  <a:srgbClr val="F8F8F2"/>
                </a:solidFill>
                <a:effectLst/>
                <a:latin typeface="Consolas" panose="020B0609020204030204" pitchFamily="49" charset="0"/>
              </a:rPr>
              <a:t>/</a:t>
            </a:r>
            <a:r>
              <a:rPr lang="en-US" altLang="zh-TW" sz="1200" dirty="0">
                <a:solidFill>
                  <a:srgbClr val="F8F8F2"/>
                </a:solidFill>
                <a:latin typeface="Consolas" panose="020B0609020204030204" pitchFamily="49" charset="0"/>
              </a:rPr>
              <a:t>yolov4-tiny-relu-int8.tflite</a:t>
            </a:r>
            <a:endParaRPr kumimoji="0" lang="zh-TW" altLang="zh-TW" sz="12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2417896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內容版面配置區 2">
            <a:extLst>
              <a:ext uri="{FF2B5EF4-FFF2-40B4-BE49-F238E27FC236}">
                <a16:creationId xmlns:a16="http://schemas.microsoft.com/office/drawing/2014/main" id="{A634CC27-7A61-44FA-8AB0-09A78C5D3715}"/>
              </a:ext>
            </a:extLst>
          </p:cNvPr>
          <p:cNvSpPr txBox="1">
            <a:spLocks/>
          </p:cNvSpPr>
          <p:nvPr/>
        </p:nvSpPr>
        <p:spPr bwMode="auto">
          <a:xfrm>
            <a:off x="536575" y="1631535"/>
            <a:ext cx="8229600" cy="4605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19088" indent="-319088" algn="l" rtl="0" eaLnBrk="1" fontAlgn="base" hangingPunct="1">
              <a:spcBef>
                <a:spcPts val="700"/>
              </a:spcBef>
              <a:spcAft>
                <a:spcPct val="0"/>
              </a:spcAft>
              <a:buClr>
                <a:schemeClr val="accent2"/>
              </a:buClr>
              <a:buSzPct val="60000"/>
              <a:buFont typeface="Wingdings" pitchFamily="2" charset="2"/>
              <a:buChar char=""/>
              <a:defRPr kumimoji="1" sz="2900" baseline="0">
                <a:solidFill>
                  <a:schemeClr val="tx1"/>
                </a:solidFill>
                <a:latin typeface="Times New Roman" panose="02020603050405020304" pitchFamily="18" charset="0"/>
                <a:ea typeface="+mn-ea"/>
                <a:cs typeface="+mn-cs"/>
              </a:defRPr>
            </a:lvl1pPr>
            <a:lvl2pPr marL="639763" indent="-273050" algn="l" rtl="0" eaLnBrk="1" fontAlgn="base" hangingPunct="1">
              <a:spcBef>
                <a:spcPts val="550"/>
              </a:spcBef>
              <a:spcAft>
                <a:spcPct val="0"/>
              </a:spcAft>
              <a:buClr>
                <a:schemeClr val="accent1"/>
              </a:buClr>
              <a:buSzPct val="70000"/>
              <a:buFont typeface="Wingdings 2" pitchFamily="18" charset="2"/>
              <a:buChar char=""/>
              <a:defRPr kumimoji="1" sz="2600" baseline="0">
                <a:solidFill>
                  <a:schemeClr val="tx1"/>
                </a:solidFill>
                <a:latin typeface="Times New Roman" panose="02020603050405020304" pitchFamily="18" charset="0"/>
                <a:ea typeface="+mn-ea"/>
              </a:defRPr>
            </a:lvl2pPr>
            <a:lvl3pPr marL="914400" indent="-228600" algn="l" rtl="0" eaLnBrk="1" fontAlgn="base" hangingPunct="1">
              <a:spcBef>
                <a:spcPts val="500"/>
              </a:spcBef>
              <a:spcAft>
                <a:spcPct val="0"/>
              </a:spcAft>
              <a:buClr>
                <a:schemeClr val="accent2"/>
              </a:buClr>
              <a:buSzPct val="75000"/>
              <a:buFont typeface="Wingdings" pitchFamily="2" charset="2"/>
              <a:buChar char=""/>
              <a:defRPr kumimoji="1" sz="2300" baseline="0">
                <a:solidFill>
                  <a:schemeClr val="tx1"/>
                </a:solidFill>
                <a:latin typeface="Times New Roman" panose="02020603050405020304" pitchFamily="18" charset="0"/>
                <a:ea typeface="+mn-ea"/>
              </a:defRPr>
            </a:lvl3pPr>
            <a:lvl4pPr marL="1371600" indent="-228600" algn="l" rtl="0" eaLnBrk="1" fontAlgn="base" hangingPunct="1">
              <a:spcBef>
                <a:spcPts val="400"/>
              </a:spcBef>
              <a:spcAft>
                <a:spcPct val="0"/>
              </a:spcAft>
              <a:buClr>
                <a:srgbClr val="EB641B"/>
              </a:buClr>
              <a:buSzPct val="75000"/>
              <a:buFont typeface="Wingdings" pitchFamily="2" charset="2"/>
              <a:buChar char=""/>
              <a:defRPr kumimoji="1" sz="2000" baseline="0">
                <a:solidFill>
                  <a:schemeClr val="tx1"/>
                </a:solidFill>
                <a:latin typeface="Times New Roman" panose="02020603050405020304" pitchFamily="18" charset="0"/>
                <a:ea typeface="+mn-ea"/>
              </a:defRPr>
            </a:lvl4pPr>
            <a:lvl5pPr marL="1828800" indent="-228600" algn="l" rtl="0" eaLnBrk="1" fontAlgn="base" hangingPunct="1">
              <a:spcBef>
                <a:spcPts val="400"/>
              </a:spcBef>
              <a:spcAft>
                <a:spcPct val="0"/>
              </a:spcAft>
              <a:buClr>
                <a:srgbClr val="39639D"/>
              </a:buClr>
              <a:buSzPct val="65000"/>
              <a:buFont typeface="Wingdings" pitchFamily="2" charset="2"/>
              <a:buChar char=""/>
              <a:defRPr kumimoji="1" sz="2000" baseline="0">
                <a:solidFill>
                  <a:schemeClr val="tx1"/>
                </a:solidFill>
                <a:latin typeface="Times New Roman" panose="02020603050405020304" pitchFamily="18" charset="0"/>
                <a:ea typeface="+mn-ea"/>
              </a:defRPr>
            </a:lvl5pPr>
            <a:lvl6pPr marL="2286000" indent="-228600" algn="l" rtl="0" eaLnBrk="1" fontAlgn="base" hangingPunct="1">
              <a:spcBef>
                <a:spcPts val="400"/>
              </a:spcBef>
              <a:spcAft>
                <a:spcPct val="0"/>
              </a:spcAft>
              <a:buClr>
                <a:srgbClr val="39639D"/>
              </a:buClr>
              <a:buSzPct val="65000"/>
              <a:buFont typeface="Wingdings" pitchFamily="2" charset="2"/>
              <a:buChar char=""/>
              <a:defRPr kumimoji="1" sz="2000">
                <a:solidFill>
                  <a:schemeClr val="tx1"/>
                </a:solidFill>
                <a:latin typeface="+mn-lt"/>
                <a:ea typeface="+mn-ea"/>
              </a:defRPr>
            </a:lvl6pPr>
            <a:lvl7pPr marL="2743200" indent="-228600" algn="l" rtl="0" eaLnBrk="1" fontAlgn="base" hangingPunct="1">
              <a:spcBef>
                <a:spcPts val="400"/>
              </a:spcBef>
              <a:spcAft>
                <a:spcPct val="0"/>
              </a:spcAft>
              <a:buClr>
                <a:srgbClr val="39639D"/>
              </a:buClr>
              <a:buSzPct val="65000"/>
              <a:buFont typeface="Wingdings" pitchFamily="2" charset="2"/>
              <a:buChar char=""/>
              <a:defRPr kumimoji="1" sz="2000">
                <a:solidFill>
                  <a:schemeClr val="tx1"/>
                </a:solidFill>
                <a:latin typeface="+mn-lt"/>
                <a:ea typeface="+mn-ea"/>
              </a:defRPr>
            </a:lvl7pPr>
            <a:lvl8pPr marL="3200400" indent="-228600" algn="l" rtl="0" eaLnBrk="1" fontAlgn="base" hangingPunct="1">
              <a:spcBef>
                <a:spcPts val="400"/>
              </a:spcBef>
              <a:spcAft>
                <a:spcPct val="0"/>
              </a:spcAft>
              <a:buClr>
                <a:srgbClr val="39639D"/>
              </a:buClr>
              <a:buSzPct val="65000"/>
              <a:buFont typeface="Wingdings" pitchFamily="2" charset="2"/>
              <a:buChar char=""/>
              <a:defRPr kumimoji="1" sz="2000">
                <a:solidFill>
                  <a:schemeClr val="tx1"/>
                </a:solidFill>
                <a:latin typeface="+mn-lt"/>
                <a:ea typeface="+mn-ea"/>
              </a:defRPr>
            </a:lvl8pPr>
            <a:lvl9pPr marL="3657600" indent="-228600" algn="l" rtl="0" eaLnBrk="1" fontAlgn="base" hangingPunct="1">
              <a:spcBef>
                <a:spcPts val="400"/>
              </a:spcBef>
              <a:spcAft>
                <a:spcPct val="0"/>
              </a:spcAft>
              <a:buClr>
                <a:srgbClr val="39639D"/>
              </a:buClr>
              <a:buSzPct val="65000"/>
              <a:buFont typeface="Wingdings" pitchFamily="2" charset="2"/>
              <a:buChar char=""/>
              <a:defRPr kumimoji="1" sz="2000">
                <a:solidFill>
                  <a:schemeClr val="tx1"/>
                </a:solidFill>
                <a:latin typeface="+mn-lt"/>
                <a:ea typeface="+mn-ea"/>
              </a:defRPr>
            </a:lvl9pPr>
          </a:lstStyle>
          <a:p>
            <a:r>
              <a:rPr lang="en-US" altLang="zh-TW" sz="2400" kern="0" dirty="0"/>
              <a:t>Coral set up:</a:t>
            </a:r>
            <a:endParaRPr lang="en-US" sz="2400" kern="0" dirty="0"/>
          </a:p>
        </p:txBody>
      </p:sp>
      <p:sp>
        <p:nvSpPr>
          <p:cNvPr id="2" name="標題 1"/>
          <p:cNvSpPr>
            <a:spLocks noGrp="1"/>
          </p:cNvSpPr>
          <p:nvPr>
            <p:ph type="title"/>
          </p:nvPr>
        </p:nvSpPr>
        <p:spPr/>
        <p:txBody>
          <a:bodyPr/>
          <a:lstStyle/>
          <a:p>
            <a:r>
              <a:rPr lang="en-US" altLang="zh-TW" dirty="0"/>
              <a:t>Google Coral</a:t>
            </a:r>
            <a:endParaRPr 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42</a:t>
            </a:fld>
            <a:endParaRPr lang="zh-TW" altLang="en-US"/>
          </a:p>
        </p:txBody>
      </p:sp>
      <p:sp>
        <p:nvSpPr>
          <p:cNvPr id="28" name="矩形: 圓角 27">
            <a:extLst>
              <a:ext uri="{FF2B5EF4-FFF2-40B4-BE49-F238E27FC236}">
                <a16:creationId xmlns:a16="http://schemas.microsoft.com/office/drawing/2014/main" id="{4A775D6E-C444-4EED-BA7A-78A9D6D93E20}"/>
              </a:ext>
            </a:extLst>
          </p:cNvPr>
          <p:cNvSpPr/>
          <p:nvPr/>
        </p:nvSpPr>
        <p:spPr>
          <a:xfrm>
            <a:off x="863588" y="2204864"/>
            <a:ext cx="7450895" cy="4001835"/>
          </a:xfrm>
          <a:prstGeom prst="roundRect">
            <a:avLst>
              <a:gd name="adj" fmla="val 29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9" name="群組 28">
            <a:extLst>
              <a:ext uri="{FF2B5EF4-FFF2-40B4-BE49-F238E27FC236}">
                <a16:creationId xmlns:a16="http://schemas.microsoft.com/office/drawing/2014/main" id="{FD4087CB-72F6-4522-8683-1C9E01238A87}"/>
              </a:ext>
            </a:extLst>
          </p:cNvPr>
          <p:cNvGrpSpPr/>
          <p:nvPr/>
        </p:nvGrpSpPr>
        <p:grpSpPr>
          <a:xfrm>
            <a:off x="6519180" y="4231373"/>
            <a:ext cx="1044116" cy="868512"/>
            <a:chOff x="6540676" y="3497657"/>
            <a:chExt cx="1044116" cy="868512"/>
          </a:xfrm>
        </p:grpSpPr>
        <p:sp>
          <p:nvSpPr>
            <p:cNvPr id="30" name="文字方塊 29">
              <a:extLst>
                <a:ext uri="{FF2B5EF4-FFF2-40B4-BE49-F238E27FC236}">
                  <a16:creationId xmlns:a16="http://schemas.microsoft.com/office/drawing/2014/main" id="{E84B9758-E14E-476C-B21C-E0EA7DD9392D}"/>
                </a:ext>
              </a:extLst>
            </p:cNvPr>
            <p:cNvSpPr txBox="1"/>
            <p:nvPr/>
          </p:nvSpPr>
          <p:spPr>
            <a:xfrm>
              <a:off x="6540676" y="3996837"/>
              <a:ext cx="1044116" cy="369332"/>
            </a:xfrm>
            <a:prstGeom prst="rect">
              <a:avLst/>
            </a:prstGeom>
            <a:noFill/>
          </p:spPr>
          <p:txBody>
            <a:bodyPr wrap="square" rtlCol="0">
              <a:spAutoFit/>
            </a:bodyPr>
            <a:lstStyle/>
            <a:p>
              <a:r>
                <a:rPr lang="en-US" altLang="zh-TW" b="1" dirty="0">
                  <a:solidFill>
                    <a:srgbClr val="2E659E"/>
                  </a:solidFill>
                  <a:latin typeface="Calibri" panose="020F0502020204030204" pitchFamily="34" charset="0"/>
                  <a:cs typeface="Calibri" panose="020F0502020204030204" pitchFamily="34" charset="0"/>
                </a:rPr>
                <a:t>Webcam</a:t>
              </a:r>
              <a:endParaRPr lang="zh-TW" altLang="en-US" b="1" dirty="0">
                <a:solidFill>
                  <a:srgbClr val="2E659E"/>
                </a:solidFill>
                <a:latin typeface="Calibri" panose="020F0502020204030204" pitchFamily="34" charset="0"/>
                <a:cs typeface="Calibri" panose="020F0502020204030204" pitchFamily="34" charset="0"/>
              </a:endParaRPr>
            </a:p>
          </p:txBody>
        </p:sp>
        <p:pic>
          <p:nvPicPr>
            <p:cNvPr id="31" name="Picture 2" descr="Webcam free icon">
              <a:extLst>
                <a:ext uri="{FF2B5EF4-FFF2-40B4-BE49-F238E27FC236}">
                  <a16:creationId xmlns:a16="http://schemas.microsoft.com/office/drawing/2014/main" id="{393D117B-A78D-4FA7-A60E-8C2F7C4564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2631" y="3497657"/>
              <a:ext cx="460205" cy="460205"/>
            </a:xfrm>
            <a:prstGeom prst="rect">
              <a:avLst/>
            </a:prstGeom>
            <a:extLst>
              <a:ext uri="{909E8E84-426E-40DD-AFC4-6F175D3DCCD1}">
                <a14:hiddenFill xmlns:a14="http://schemas.microsoft.com/office/drawing/2010/main">
                  <a:solidFill>
                    <a:srgbClr val="FFFFFF"/>
                  </a:solidFill>
                </a14:hiddenFill>
              </a:ext>
            </a:extLst>
          </p:spPr>
        </p:pic>
      </p:grpSp>
      <p:sp>
        <p:nvSpPr>
          <p:cNvPr id="32" name="文字方塊 31">
            <a:extLst>
              <a:ext uri="{FF2B5EF4-FFF2-40B4-BE49-F238E27FC236}">
                <a16:creationId xmlns:a16="http://schemas.microsoft.com/office/drawing/2014/main" id="{0D5E6357-648E-42F7-B8FB-F5D26CBCA105}"/>
              </a:ext>
            </a:extLst>
          </p:cNvPr>
          <p:cNvSpPr txBox="1"/>
          <p:nvPr/>
        </p:nvSpPr>
        <p:spPr>
          <a:xfrm>
            <a:off x="3740091" y="5157086"/>
            <a:ext cx="1423508" cy="369332"/>
          </a:xfrm>
          <a:prstGeom prst="rect">
            <a:avLst/>
          </a:prstGeom>
          <a:noFill/>
        </p:spPr>
        <p:txBody>
          <a:bodyPr wrap="square" rtlCol="0">
            <a:spAutoFit/>
          </a:bodyPr>
          <a:lstStyle/>
          <a:p>
            <a:r>
              <a:rPr lang="en-US" altLang="zh-TW" b="1" dirty="0">
                <a:solidFill>
                  <a:srgbClr val="F20062"/>
                </a:solidFill>
                <a:latin typeface="Calibri" panose="020F0502020204030204" pitchFamily="34" charset="0"/>
                <a:cs typeface="Calibri" panose="020F0502020204030204" pitchFamily="34" charset="0"/>
              </a:rPr>
              <a:t>Raspberry Pi</a:t>
            </a:r>
            <a:endParaRPr lang="zh-TW" altLang="en-US" b="1" dirty="0">
              <a:solidFill>
                <a:srgbClr val="F20062"/>
              </a:solidFill>
              <a:latin typeface="Calibri" panose="020F0502020204030204" pitchFamily="34" charset="0"/>
              <a:cs typeface="Calibri" panose="020F0502020204030204" pitchFamily="34" charset="0"/>
            </a:endParaRPr>
          </a:p>
        </p:txBody>
      </p:sp>
      <p:grpSp>
        <p:nvGrpSpPr>
          <p:cNvPr id="33" name="群組 32">
            <a:extLst>
              <a:ext uri="{FF2B5EF4-FFF2-40B4-BE49-F238E27FC236}">
                <a16:creationId xmlns:a16="http://schemas.microsoft.com/office/drawing/2014/main" id="{681783B8-0001-4C6E-BCE3-47B41EFE3E8B}"/>
              </a:ext>
            </a:extLst>
          </p:cNvPr>
          <p:cNvGrpSpPr/>
          <p:nvPr/>
        </p:nvGrpSpPr>
        <p:grpSpPr>
          <a:xfrm>
            <a:off x="5980073" y="5061407"/>
            <a:ext cx="2258414" cy="1052763"/>
            <a:chOff x="5925377" y="4921924"/>
            <a:chExt cx="2258414" cy="1052763"/>
          </a:xfrm>
        </p:grpSpPr>
        <p:pic>
          <p:nvPicPr>
            <p:cNvPr id="34" name="Picture 2" descr="Personal computer">
              <a:extLst>
                <a:ext uri="{FF2B5EF4-FFF2-40B4-BE49-F238E27FC236}">
                  <a16:creationId xmlns:a16="http://schemas.microsoft.com/office/drawing/2014/main" id="{315908C7-0061-4B12-9B4D-189E788D46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2061"/>
            <a:stretch/>
          </p:blipFill>
          <p:spPr bwMode="auto">
            <a:xfrm>
              <a:off x="5965282" y="4921924"/>
              <a:ext cx="2218509" cy="841677"/>
            </a:xfrm>
            <a:prstGeom prst="rect">
              <a:avLst/>
            </a:prstGeom>
            <a:noFill/>
            <a:extLst>
              <a:ext uri="{909E8E84-426E-40DD-AFC4-6F175D3DCCD1}">
                <a14:hiddenFill xmlns:a14="http://schemas.microsoft.com/office/drawing/2010/main">
                  <a:solidFill>
                    <a:srgbClr val="FFFFFF"/>
                  </a:solidFill>
                </a14:hiddenFill>
              </a:ext>
            </a:extLst>
          </p:spPr>
        </p:pic>
        <p:sp>
          <p:nvSpPr>
            <p:cNvPr id="35" name="文字方塊 34">
              <a:extLst>
                <a:ext uri="{FF2B5EF4-FFF2-40B4-BE49-F238E27FC236}">
                  <a16:creationId xmlns:a16="http://schemas.microsoft.com/office/drawing/2014/main" id="{6D072580-02F0-4CDA-AC35-FC30A756635F}"/>
                </a:ext>
              </a:extLst>
            </p:cNvPr>
            <p:cNvSpPr txBox="1"/>
            <p:nvPr/>
          </p:nvSpPr>
          <p:spPr>
            <a:xfrm>
              <a:off x="5925377" y="5605355"/>
              <a:ext cx="2124235" cy="369332"/>
            </a:xfrm>
            <a:prstGeom prst="rect">
              <a:avLst/>
            </a:prstGeom>
            <a:noFill/>
          </p:spPr>
          <p:txBody>
            <a:bodyPr wrap="square" rtlCol="0">
              <a:spAutoFit/>
            </a:bodyPr>
            <a:lstStyle/>
            <a:p>
              <a:pPr algn="ctr"/>
              <a:r>
                <a:rPr lang="en-US" altLang="zh-TW" b="1" dirty="0">
                  <a:solidFill>
                    <a:srgbClr val="515252"/>
                  </a:solidFill>
                  <a:latin typeface="Calibri" panose="020F0502020204030204" pitchFamily="34" charset="0"/>
                  <a:cs typeface="Calibri" panose="020F0502020204030204" pitchFamily="34" charset="0"/>
                </a:rPr>
                <a:t>Keyboard &amp; Mouse</a:t>
              </a:r>
              <a:endParaRPr lang="zh-TW" altLang="en-US" b="1" dirty="0">
                <a:solidFill>
                  <a:srgbClr val="515252"/>
                </a:solidFill>
                <a:latin typeface="Calibri" panose="020F0502020204030204" pitchFamily="34" charset="0"/>
                <a:cs typeface="Calibri" panose="020F0502020204030204" pitchFamily="34" charset="0"/>
              </a:endParaRPr>
            </a:p>
          </p:txBody>
        </p:sp>
      </p:grpSp>
      <p:grpSp>
        <p:nvGrpSpPr>
          <p:cNvPr id="36" name="群組 35">
            <a:extLst>
              <a:ext uri="{FF2B5EF4-FFF2-40B4-BE49-F238E27FC236}">
                <a16:creationId xmlns:a16="http://schemas.microsoft.com/office/drawing/2014/main" id="{E3CDC699-2F92-49D2-9112-D1C9B535CA77}"/>
              </a:ext>
            </a:extLst>
          </p:cNvPr>
          <p:cNvGrpSpPr/>
          <p:nvPr/>
        </p:nvGrpSpPr>
        <p:grpSpPr>
          <a:xfrm>
            <a:off x="1124919" y="2464411"/>
            <a:ext cx="1645717" cy="1502732"/>
            <a:chOff x="1246708" y="2558505"/>
            <a:chExt cx="1832913" cy="1673665"/>
          </a:xfrm>
        </p:grpSpPr>
        <p:pic>
          <p:nvPicPr>
            <p:cNvPr id="37" name="Picture 2" descr="USB-C 5.1V 3A電源供應器(樹莓派基金會原廠) – 機器人王國商城">
              <a:extLst>
                <a:ext uri="{FF2B5EF4-FFF2-40B4-BE49-F238E27FC236}">
                  <a16:creationId xmlns:a16="http://schemas.microsoft.com/office/drawing/2014/main" id="{7F7A6770-968D-49D0-A146-BE677F7EFD8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4140" t="14417" r="9000" b="14567"/>
            <a:stretch/>
          </p:blipFill>
          <p:spPr bwMode="auto">
            <a:xfrm>
              <a:off x="1246708" y="2558505"/>
              <a:ext cx="1832913" cy="1270156"/>
            </a:xfrm>
            <a:prstGeom prst="rect">
              <a:avLst/>
            </a:prstGeom>
            <a:noFill/>
            <a:extLst>
              <a:ext uri="{909E8E84-426E-40DD-AFC4-6F175D3DCCD1}">
                <a14:hiddenFill xmlns:a14="http://schemas.microsoft.com/office/drawing/2010/main">
                  <a:solidFill>
                    <a:srgbClr val="FFFFFF"/>
                  </a:solidFill>
                </a14:hiddenFill>
              </a:ext>
            </a:extLst>
          </p:spPr>
        </p:pic>
        <p:sp>
          <p:nvSpPr>
            <p:cNvPr id="38" name="文字方塊 37">
              <a:extLst>
                <a:ext uri="{FF2B5EF4-FFF2-40B4-BE49-F238E27FC236}">
                  <a16:creationId xmlns:a16="http://schemas.microsoft.com/office/drawing/2014/main" id="{65494566-0048-4E97-84C9-D08AFA40F01D}"/>
                </a:ext>
              </a:extLst>
            </p:cNvPr>
            <p:cNvSpPr txBox="1"/>
            <p:nvPr/>
          </p:nvSpPr>
          <p:spPr>
            <a:xfrm>
              <a:off x="1670243" y="3820827"/>
              <a:ext cx="1027167" cy="411343"/>
            </a:xfrm>
            <a:prstGeom prst="rect">
              <a:avLst/>
            </a:prstGeom>
            <a:noFill/>
          </p:spPr>
          <p:txBody>
            <a:bodyPr wrap="square" rtlCol="0">
              <a:spAutoFit/>
            </a:bodyPr>
            <a:lstStyle/>
            <a:p>
              <a:r>
                <a:rPr lang="en-US" altLang="zh-TW" b="1" dirty="0">
                  <a:solidFill>
                    <a:srgbClr val="D52941"/>
                  </a:solidFill>
                  <a:latin typeface="Calibri" panose="020F0502020204030204" pitchFamily="34" charset="0"/>
                  <a:cs typeface="Calibri" panose="020F0502020204030204" pitchFamily="34" charset="0"/>
                </a:rPr>
                <a:t>Power</a:t>
              </a:r>
              <a:endParaRPr lang="zh-TW" altLang="en-US" b="1" dirty="0">
                <a:solidFill>
                  <a:srgbClr val="D52941"/>
                </a:solidFill>
                <a:latin typeface="Calibri" panose="020F0502020204030204" pitchFamily="34" charset="0"/>
                <a:cs typeface="Calibri" panose="020F0502020204030204" pitchFamily="34" charset="0"/>
              </a:endParaRPr>
            </a:p>
          </p:txBody>
        </p:sp>
      </p:grpSp>
      <p:pic>
        <p:nvPicPr>
          <p:cNvPr id="39" name="Picture 2" descr="Raspberry Pi 4">
            <a:extLst>
              <a:ext uri="{FF2B5EF4-FFF2-40B4-BE49-F238E27FC236}">
                <a16:creationId xmlns:a16="http://schemas.microsoft.com/office/drawing/2014/main" id="{D97243DA-5DE7-4203-A2DD-F0EA72AE9CDC}"/>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2338" b="89935" l="13196" r="87835">
                        <a14:foregroundMark x1="14433" y1="14286" x2="76289" y2="18182"/>
                        <a14:foregroundMark x1="76289" y1="18182" x2="77526" y2="26299"/>
                        <a14:foregroundMark x1="15464" y1="37013" x2="13402" y2="73377"/>
                        <a14:foregroundMark x1="19588" y1="61364" x2="24330" y2="89935"/>
                        <a14:foregroundMark x1="15258" y1="81169" x2="23093" y2="86688"/>
                        <a14:foregroundMark x1="26186" y1="83117" x2="37113" y2="82792"/>
                        <a14:foregroundMark x1="31753" y1="75000" x2="45979" y2="81494"/>
                        <a14:foregroundMark x1="45979" y1="81494" x2="46392" y2="82468"/>
                        <a14:foregroundMark x1="42062" y1="81818" x2="43918" y2="86688"/>
                        <a14:foregroundMark x1="50928" y1="61688" x2="50309" y2="78247"/>
                        <a14:foregroundMark x1="36289" y1="35390" x2="21237" y2="33117"/>
                        <a14:foregroundMark x1="21237" y1="33117" x2="34845" y2="19481"/>
                        <a14:foregroundMark x1="34845" y1="19481" x2="34021" y2="33442"/>
                        <a14:foregroundMark x1="21443" y1="22078" x2="23711" y2="25974"/>
                        <a14:foregroundMark x1="34639" y1="32792" x2="42680" y2="59091"/>
                        <a14:foregroundMark x1="33402" y1="30844" x2="39588" y2="58442"/>
                        <a14:foregroundMark x1="39588" y1="58442" x2="40619" y2="59416"/>
                        <a14:foregroundMark x1="33608" y1="29221" x2="39381" y2="60390"/>
                        <a14:foregroundMark x1="31134" y1="36688" x2="33402" y2="57143"/>
                        <a14:foregroundMark x1="68866" y1="12338" x2="83918" y2="12338"/>
                        <a14:foregroundMark x1="79175" y1="15909" x2="84124" y2="40584"/>
                        <a14:foregroundMark x1="84124" y1="40584" x2="84124" y2="41558"/>
                        <a14:foregroundMark x1="85773" y1="15909" x2="83505" y2="33766"/>
                        <a14:foregroundMark x1="81237" y1="41883" x2="82474" y2="64935"/>
                        <a14:foregroundMark x1="82474" y1="64935" x2="82474" y2="64935"/>
                        <a14:foregroundMark x1="86392" y1="40584" x2="86804" y2="52597"/>
                        <a14:foregroundMark x1="86392" y1="55519" x2="87216" y2="59091"/>
                        <a14:foregroundMark x1="86186" y1="67532" x2="88041" y2="74026"/>
                        <a14:foregroundMark x1="66186" y1="80844" x2="64536" y2="75649"/>
                        <a14:foregroundMark x1="57526" y1="87662" x2="57938" y2="87662"/>
                        <a14:foregroundMark x1="57732" y1="85714" x2="57732" y2="85714"/>
                        <a14:foregroundMark x1="58763" y1="84091" x2="58763" y2="88312"/>
                        <a14:foregroundMark x1="57526" y1="82143" x2="57526" y2="89935"/>
                      </a14:backgroundRemoval>
                    </a14:imgEffect>
                  </a14:imgLayer>
                </a14:imgProps>
              </a:ext>
              <a:ext uri="{28A0092B-C50C-407E-A947-70E740481C1C}">
                <a14:useLocalDpi xmlns:a14="http://schemas.microsoft.com/office/drawing/2010/main" val="0"/>
              </a:ext>
            </a:extLst>
          </a:blip>
          <a:srcRect l="11013" t="9211" r="11029" b="7672"/>
          <a:stretch/>
        </p:blipFill>
        <p:spPr bwMode="auto">
          <a:xfrm>
            <a:off x="2951809" y="3583470"/>
            <a:ext cx="2403036" cy="1622950"/>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群組 39">
            <a:extLst>
              <a:ext uri="{FF2B5EF4-FFF2-40B4-BE49-F238E27FC236}">
                <a16:creationId xmlns:a16="http://schemas.microsoft.com/office/drawing/2014/main" id="{0C3E3318-7223-4260-9681-B4EDE3EE9FB5}"/>
              </a:ext>
            </a:extLst>
          </p:cNvPr>
          <p:cNvGrpSpPr/>
          <p:nvPr/>
        </p:nvGrpSpPr>
        <p:grpSpPr>
          <a:xfrm>
            <a:off x="1315893" y="4412398"/>
            <a:ext cx="1302850" cy="1644894"/>
            <a:chOff x="1285843" y="4314162"/>
            <a:chExt cx="1302850" cy="1644894"/>
          </a:xfrm>
        </p:grpSpPr>
        <p:sp>
          <p:nvSpPr>
            <p:cNvPr id="41" name="文字方塊 40">
              <a:extLst>
                <a:ext uri="{FF2B5EF4-FFF2-40B4-BE49-F238E27FC236}">
                  <a16:creationId xmlns:a16="http://schemas.microsoft.com/office/drawing/2014/main" id="{61AFDA0F-A27B-4E3E-AFEC-80BB18BCB4D4}"/>
                </a:ext>
              </a:extLst>
            </p:cNvPr>
            <p:cNvSpPr txBox="1"/>
            <p:nvPr/>
          </p:nvSpPr>
          <p:spPr>
            <a:xfrm>
              <a:off x="1456212" y="5589724"/>
              <a:ext cx="1044116" cy="369332"/>
            </a:xfrm>
            <a:prstGeom prst="rect">
              <a:avLst/>
            </a:prstGeom>
            <a:noFill/>
          </p:spPr>
          <p:txBody>
            <a:bodyPr wrap="square" rtlCol="0">
              <a:spAutoFit/>
            </a:bodyPr>
            <a:lstStyle/>
            <a:p>
              <a:pPr algn="ctr"/>
              <a:r>
                <a:rPr lang="en-US" altLang="zh-TW" b="1" dirty="0">
                  <a:solidFill>
                    <a:srgbClr val="424247"/>
                  </a:solidFill>
                  <a:latin typeface="Calibri" panose="020F0502020204030204" pitchFamily="34" charset="0"/>
                  <a:cs typeface="Calibri" panose="020F0502020204030204" pitchFamily="34" charset="0"/>
                </a:rPr>
                <a:t>Monitor</a:t>
              </a:r>
              <a:endParaRPr lang="zh-TW" altLang="en-US" b="1" dirty="0">
                <a:solidFill>
                  <a:srgbClr val="424247"/>
                </a:solidFill>
                <a:latin typeface="Calibri" panose="020F0502020204030204" pitchFamily="34" charset="0"/>
                <a:cs typeface="Calibri" panose="020F0502020204030204" pitchFamily="34" charset="0"/>
              </a:endParaRPr>
            </a:p>
          </p:txBody>
        </p:sp>
        <p:pic>
          <p:nvPicPr>
            <p:cNvPr id="42" name="Picture 4" descr="Monitor free icon">
              <a:extLst>
                <a:ext uri="{FF2B5EF4-FFF2-40B4-BE49-F238E27FC236}">
                  <a16:creationId xmlns:a16="http://schemas.microsoft.com/office/drawing/2014/main" id="{A39F353A-6CB0-405B-AD8B-45D59D2EE5C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85843" y="4314162"/>
              <a:ext cx="1302850" cy="130284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4" name="直線單箭頭接點 43">
            <a:extLst>
              <a:ext uri="{FF2B5EF4-FFF2-40B4-BE49-F238E27FC236}">
                <a16:creationId xmlns:a16="http://schemas.microsoft.com/office/drawing/2014/main" id="{0A4A12A4-68C9-4ED6-81C7-33325AB78BF9}"/>
              </a:ext>
            </a:extLst>
          </p:cNvPr>
          <p:cNvCxnSpPr>
            <a:cxnSpLocks/>
            <a:stCxn id="41" idx="3"/>
          </p:cNvCxnSpPr>
          <p:nvPr/>
        </p:nvCxnSpPr>
        <p:spPr>
          <a:xfrm flipV="1">
            <a:off x="2530378" y="5008180"/>
            <a:ext cx="1357546" cy="864446"/>
          </a:xfrm>
          <a:prstGeom prst="straightConnector1">
            <a:avLst/>
          </a:prstGeom>
          <a:ln w="38100" cap="rnd">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B66673C9-F4E2-46B3-A207-CE2A7F6B5A0E}"/>
              </a:ext>
            </a:extLst>
          </p:cNvPr>
          <p:cNvCxnSpPr>
            <a:cxnSpLocks/>
            <a:stCxn id="38" idx="3"/>
          </p:cNvCxnSpPr>
          <p:nvPr/>
        </p:nvCxnSpPr>
        <p:spPr>
          <a:xfrm>
            <a:off x="2427460" y="3782477"/>
            <a:ext cx="832893" cy="1201358"/>
          </a:xfrm>
          <a:prstGeom prst="straightConnector1">
            <a:avLst/>
          </a:prstGeom>
          <a:ln w="38100" cap="rnd">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0067DAA5-F236-4800-A6C8-8C9B952C946B}"/>
              </a:ext>
            </a:extLst>
          </p:cNvPr>
          <p:cNvCxnSpPr>
            <a:cxnSpLocks/>
            <a:stCxn id="30" idx="1"/>
          </p:cNvCxnSpPr>
          <p:nvPr/>
        </p:nvCxnSpPr>
        <p:spPr>
          <a:xfrm flipH="1" flipV="1">
            <a:off x="5163599" y="4514677"/>
            <a:ext cx="1355581" cy="400542"/>
          </a:xfrm>
          <a:prstGeom prst="straightConnector1">
            <a:avLst/>
          </a:prstGeom>
          <a:ln w="38100" cap="rnd">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F2DA6FC5-32D2-4E76-B9FE-7D7AC0DC5F5F}"/>
              </a:ext>
            </a:extLst>
          </p:cNvPr>
          <p:cNvCxnSpPr>
            <a:cxnSpLocks/>
            <a:stCxn id="35" idx="1"/>
          </p:cNvCxnSpPr>
          <p:nvPr/>
        </p:nvCxnSpPr>
        <p:spPr>
          <a:xfrm flipH="1" flipV="1">
            <a:off x="5059045" y="4982936"/>
            <a:ext cx="921028" cy="946568"/>
          </a:xfrm>
          <a:prstGeom prst="straightConnector1">
            <a:avLst/>
          </a:prstGeom>
          <a:ln w="38100" cap="rnd">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pic>
        <p:nvPicPr>
          <p:cNvPr id="52" name="Picture 2" descr="114991790 | Seeed Studio Coral USB Accelerator | Distrelec Germany">
            <a:extLst>
              <a:ext uri="{FF2B5EF4-FFF2-40B4-BE49-F238E27FC236}">
                <a16:creationId xmlns:a16="http://schemas.microsoft.com/office/drawing/2014/main" id="{0B39FBE1-E0ED-4738-BC1D-2CF08F57D4F4}"/>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0" b="99640" l="33133" r="65663">
                        <a14:foregroundMark x1="44378" y1="12590" x2="44177" y2="78777"/>
                        <a14:foregroundMark x1="47189" y1="57914" x2="47992" y2="12230"/>
                        <a14:foregroundMark x1="47992" y1="12230" x2="55622" y2="64029"/>
                        <a14:foregroundMark x1="55622" y1="64029" x2="43373" y2="88129"/>
                        <a14:foregroundMark x1="43574" y1="95683" x2="40541" y2="76586"/>
                        <a14:foregroundMark x1="41544" y1="6036" x2="59112" y2="17128"/>
                        <a14:foregroundMark x1="59740" y1="93880" x2="58835" y2="97122"/>
                        <a14:foregroundMark x1="41537" y1="6530" x2="59011" y2="4858"/>
                        <a14:foregroundMark x1="47189" y1="6115" x2="41566" y2="4486"/>
                        <a14:foregroundMark x1="38353" y1="25540" x2="37751" y2="4676"/>
                        <a14:foregroundMark x1="37952" y1="20144" x2="37952" y2="32014"/>
                        <a14:foregroundMark x1="36345" y1="15108" x2="37952" y2="26259"/>
                        <a14:foregroundMark x1="37952" y1="7194" x2="37349" y2="0"/>
                        <a14:foregroundMark x1="42771" y1="97482" x2="51606" y2="99640"/>
                        <a14:backgroundMark x1="37149" y1="1799" x2="37149" y2="1799"/>
                        <a14:backgroundMark x1="63253" y1="1439" x2="64056" y2="99640"/>
                        <a14:backgroundMark x1="36904" y1="32014" x2="35944" y2="99640"/>
                        <a14:backgroundMark x1="37349" y1="719" x2="37326" y2="2324"/>
                      </a14:backgroundRemoval>
                    </a14:imgEffect>
                    <a14:imgEffect>
                      <a14:brightnessContrast contrast="-20000"/>
                    </a14:imgEffect>
                  </a14:imgLayer>
                </a14:imgProps>
              </a:ext>
              <a:ext uri="{28A0092B-C50C-407E-A947-70E740481C1C}">
                <a14:useLocalDpi xmlns:a14="http://schemas.microsoft.com/office/drawing/2010/main" val="0"/>
              </a:ext>
            </a:extLst>
          </a:blip>
          <a:srcRect l="36470" r="35933"/>
          <a:stretch/>
        </p:blipFill>
        <p:spPr bwMode="auto">
          <a:xfrm>
            <a:off x="7164288" y="2290075"/>
            <a:ext cx="669119" cy="1354949"/>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3" name="文字方塊 52">
            <a:extLst>
              <a:ext uri="{FF2B5EF4-FFF2-40B4-BE49-F238E27FC236}">
                <a16:creationId xmlns:a16="http://schemas.microsoft.com/office/drawing/2014/main" id="{DE2058B6-ECC1-4B13-8EE4-AA553E38931D}"/>
              </a:ext>
            </a:extLst>
          </p:cNvPr>
          <p:cNvSpPr txBox="1"/>
          <p:nvPr/>
        </p:nvSpPr>
        <p:spPr>
          <a:xfrm>
            <a:off x="6252084" y="3140968"/>
            <a:ext cx="1740296" cy="923330"/>
          </a:xfrm>
          <a:prstGeom prst="rect">
            <a:avLst/>
          </a:prstGeom>
          <a:noFill/>
        </p:spPr>
        <p:txBody>
          <a:bodyPr wrap="square" rtlCol="0">
            <a:spAutoFit/>
          </a:bodyPr>
          <a:lstStyle/>
          <a:p>
            <a:r>
              <a:rPr lang="en-US" altLang="zh-TW" b="1" dirty="0">
                <a:solidFill>
                  <a:srgbClr val="FF7060"/>
                </a:solidFill>
                <a:latin typeface="Calibri" panose="020F0502020204030204" pitchFamily="34" charset="0"/>
                <a:cs typeface="Calibri" panose="020F0502020204030204" pitchFamily="34" charset="0"/>
              </a:rPr>
              <a:t>Google </a:t>
            </a:r>
          </a:p>
          <a:p>
            <a:r>
              <a:rPr lang="en-US" altLang="zh-TW" b="1" dirty="0">
                <a:solidFill>
                  <a:srgbClr val="FF7060"/>
                </a:solidFill>
                <a:latin typeface="Calibri" panose="020F0502020204030204" pitchFamily="34" charset="0"/>
                <a:cs typeface="Calibri" panose="020F0502020204030204" pitchFamily="34" charset="0"/>
              </a:rPr>
              <a:t>Coral</a:t>
            </a:r>
          </a:p>
          <a:p>
            <a:r>
              <a:rPr lang="en-US" altLang="zh-TW" b="1" dirty="0">
                <a:solidFill>
                  <a:srgbClr val="FF7060"/>
                </a:solidFill>
                <a:latin typeface="Calibri" panose="020F0502020204030204" pitchFamily="34" charset="0"/>
                <a:cs typeface="Calibri" panose="020F0502020204030204" pitchFamily="34" charset="0"/>
              </a:rPr>
              <a:t>USB Accelerator</a:t>
            </a:r>
            <a:endParaRPr lang="zh-TW" altLang="en-US" b="1" dirty="0">
              <a:solidFill>
                <a:srgbClr val="FF7060"/>
              </a:solidFill>
              <a:latin typeface="Calibri" panose="020F0502020204030204" pitchFamily="34" charset="0"/>
              <a:cs typeface="Calibri" panose="020F0502020204030204" pitchFamily="34" charset="0"/>
            </a:endParaRPr>
          </a:p>
        </p:txBody>
      </p:sp>
      <p:cxnSp>
        <p:nvCxnSpPr>
          <p:cNvPr id="54" name="直線單箭頭接點 53">
            <a:extLst>
              <a:ext uri="{FF2B5EF4-FFF2-40B4-BE49-F238E27FC236}">
                <a16:creationId xmlns:a16="http://schemas.microsoft.com/office/drawing/2014/main" id="{9FB6A6D6-901F-455A-89FA-02F9180BE297}"/>
              </a:ext>
            </a:extLst>
          </p:cNvPr>
          <p:cNvCxnSpPr>
            <a:cxnSpLocks/>
          </p:cNvCxnSpPr>
          <p:nvPr/>
        </p:nvCxnSpPr>
        <p:spPr>
          <a:xfrm flipH="1">
            <a:off x="5177223" y="3638637"/>
            <a:ext cx="1068744" cy="699686"/>
          </a:xfrm>
          <a:prstGeom prst="straightConnector1">
            <a:avLst/>
          </a:prstGeom>
          <a:ln w="38100" cap="rnd">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62" name="文字方塊 61">
            <a:extLst>
              <a:ext uri="{FF2B5EF4-FFF2-40B4-BE49-F238E27FC236}">
                <a16:creationId xmlns:a16="http://schemas.microsoft.com/office/drawing/2014/main" id="{99F9CBE4-654F-47D9-91F1-C8C4D8314BAC}"/>
              </a:ext>
            </a:extLst>
          </p:cNvPr>
          <p:cNvSpPr txBox="1"/>
          <p:nvPr/>
        </p:nvSpPr>
        <p:spPr>
          <a:xfrm>
            <a:off x="5482271" y="4077072"/>
            <a:ext cx="1285973" cy="338554"/>
          </a:xfrm>
          <a:prstGeom prst="rect">
            <a:avLst/>
          </a:prstGeom>
          <a:noFill/>
        </p:spPr>
        <p:txBody>
          <a:bodyPr wrap="square" rtlCol="0">
            <a:spAutoFit/>
          </a:bodyPr>
          <a:lstStyle/>
          <a:p>
            <a:r>
              <a:rPr lang="en-US" altLang="zh-TW" sz="1600" b="1" dirty="0">
                <a:solidFill>
                  <a:srgbClr val="C00000"/>
                </a:solidFill>
                <a:latin typeface="Calibri" panose="020F0502020204030204" pitchFamily="34" charset="0"/>
                <a:cs typeface="Calibri" panose="020F0502020204030204" pitchFamily="34" charset="0"/>
              </a:rPr>
              <a:t>(USB 3.0)</a:t>
            </a:r>
            <a:endParaRPr lang="zh-TW" altLang="en-US" sz="1600" b="1"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23672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D9D4A2-65B3-4A9D-9B5A-288CC1D9B375}"/>
              </a:ext>
            </a:extLst>
          </p:cNvPr>
          <p:cNvSpPr>
            <a:spLocks noGrp="1"/>
          </p:cNvSpPr>
          <p:nvPr>
            <p:ph type="title"/>
          </p:nvPr>
        </p:nvSpPr>
        <p:spPr/>
        <p:txBody>
          <a:bodyPr/>
          <a:lstStyle/>
          <a:p>
            <a:r>
              <a:rPr lang="en-US" altLang="zh-TW" dirty="0"/>
              <a:t>YOLOv4 on Edge TPU</a:t>
            </a:r>
            <a:endParaRPr lang="zh-TW" altLang="en-US" dirty="0"/>
          </a:p>
        </p:txBody>
      </p:sp>
      <p:sp>
        <p:nvSpPr>
          <p:cNvPr id="3" name="內容版面配置區 2">
            <a:extLst>
              <a:ext uri="{FF2B5EF4-FFF2-40B4-BE49-F238E27FC236}">
                <a16:creationId xmlns:a16="http://schemas.microsoft.com/office/drawing/2014/main" id="{7461051E-C893-4D6D-B853-8FDA55275ECC}"/>
              </a:ext>
            </a:extLst>
          </p:cNvPr>
          <p:cNvSpPr>
            <a:spLocks noGrp="1"/>
          </p:cNvSpPr>
          <p:nvPr>
            <p:ph idx="1"/>
          </p:nvPr>
        </p:nvSpPr>
        <p:spPr/>
        <p:txBody>
          <a:bodyPr/>
          <a:lstStyle/>
          <a:p>
            <a:r>
              <a:rPr lang="en-US" altLang="zh-TW" sz="2400" dirty="0"/>
              <a:t>Run the example script</a:t>
            </a:r>
            <a:endParaRPr lang="zh-TW" altLang="en-US" sz="2400" dirty="0"/>
          </a:p>
        </p:txBody>
      </p:sp>
      <p:sp>
        <p:nvSpPr>
          <p:cNvPr id="4" name="投影片編號版面配置區 3">
            <a:extLst>
              <a:ext uri="{FF2B5EF4-FFF2-40B4-BE49-F238E27FC236}">
                <a16:creationId xmlns:a16="http://schemas.microsoft.com/office/drawing/2014/main" id="{303A103C-40E3-4439-A8BD-9DA1B988A4CD}"/>
              </a:ext>
            </a:extLst>
          </p:cNvPr>
          <p:cNvSpPr>
            <a:spLocks noGrp="1"/>
          </p:cNvSpPr>
          <p:nvPr>
            <p:ph type="sldNum" sz="quarter" idx="12"/>
          </p:nvPr>
        </p:nvSpPr>
        <p:spPr/>
        <p:txBody>
          <a:bodyPr/>
          <a:lstStyle/>
          <a:p>
            <a:fld id="{73DA0BB7-265A-403C-9275-D587AB510EDC}" type="slidenum">
              <a:rPr lang="zh-TW" altLang="en-US" smtClean="0"/>
              <a:t>43</a:t>
            </a:fld>
            <a:endParaRPr lang="zh-TW" altLang="en-US"/>
          </a:p>
        </p:txBody>
      </p:sp>
      <p:grpSp>
        <p:nvGrpSpPr>
          <p:cNvPr id="8" name="群組 7">
            <a:extLst>
              <a:ext uri="{FF2B5EF4-FFF2-40B4-BE49-F238E27FC236}">
                <a16:creationId xmlns:a16="http://schemas.microsoft.com/office/drawing/2014/main" id="{DB3513B2-3186-48C5-A9B3-4183F0915C26}"/>
              </a:ext>
            </a:extLst>
          </p:cNvPr>
          <p:cNvGrpSpPr/>
          <p:nvPr/>
        </p:nvGrpSpPr>
        <p:grpSpPr>
          <a:xfrm>
            <a:off x="852903" y="3591017"/>
            <a:ext cx="7823212" cy="2353632"/>
            <a:chOff x="874269" y="3163600"/>
            <a:chExt cx="7823212" cy="2353632"/>
          </a:xfrm>
        </p:grpSpPr>
        <p:sp>
          <p:nvSpPr>
            <p:cNvPr id="5" name="矩形 4">
              <a:extLst>
                <a:ext uri="{FF2B5EF4-FFF2-40B4-BE49-F238E27FC236}">
                  <a16:creationId xmlns:a16="http://schemas.microsoft.com/office/drawing/2014/main" id="{2C995602-4DDE-4745-BA38-B3F39607E1B7}"/>
                </a:ext>
              </a:extLst>
            </p:cNvPr>
            <p:cNvSpPr/>
            <p:nvPr/>
          </p:nvSpPr>
          <p:spPr>
            <a:xfrm>
              <a:off x="874269" y="3163600"/>
              <a:ext cx="7823212" cy="2353632"/>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013972DE-115A-4055-A3C9-33D79E6C4359}"/>
                </a:ext>
              </a:extLst>
            </p:cNvPr>
            <p:cNvSpPr/>
            <p:nvPr/>
          </p:nvSpPr>
          <p:spPr>
            <a:xfrm>
              <a:off x="1024588" y="3192736"/>
              <a:ext cx="7501209" cy="2246769"/>
            </a:xfrm>
            <a:prstGeom prst="rect">
              <a:avLst/>
            </a:prstGeom>
          </p:spPr>
          <p:txBody>
            <a:bodyPr wrap="square">
              <a:spAutoFit/>
            </a:bodyPr>
            <a:lstStyle/>
            <a:p>
              <a:r>
                <a:rPr lang="en-US" altLang="zh-TW" sz="1400" dirty="0">
                  <a:solidFill>
                    <a:srgbClr val="403F53"/>
                  </a:solidFill>
                  <a:latin typeface="Consolas" panose="020B0609020204030204" pitchFamily="49" charset="0"/>
                </a:rPr>
                <a:t>~	</a:t>
              </a:r>
              <a:endParaRPr lang="en-US" altLang="zh-TW" sz="1400" dirty="0">
                <a:solidFill>
                  <a:srgbClr val="994CC3"/>
                </a:solidFill>
                <a:latin typeface="Consolas" panose="020B0609020204030204" pitchFamily="49" charset="0"/>
              </a:endParaRPr>
            </a:p>
            <a:p>
              <a:r>
                <a:rPr lang="en-US" altLang="zh-TW" sz="1400" dirty="0">
                  <a:solidFill>
                    <a:srgbClr val="403F53"/>
                  </a:solidFill>
                  <a:latin typeface="Consolas" panose="020B0609020204030204" pitchFamily="49" charset="0"/>
                </a:rPr>
                <a:t>11	</a:t>
              </a:r>
              <a:r>
                <a:rPr lang="en-US" altLang="zh-TW" sz="1400" dirty="0" err="1">
                  <a:solidFill>
                    <a:srgbClr val="403F53"/>
                  </a:solidFill>
                  <a:latin typeface="Consolas" panose="020B0609020204030204" pitchFamily="49" charset="0"/>
                </a:rPr>
                <a:t>yolo</a:t>
              </a:r>
              <a:r>
                <a:rPr lang="en-US" altLang="zh-TW" sz="1400" dirty="0" err="1">
                  <a:solidFill>
                    <a:srgbClr val="994CC3"/>
                  </a:solidFill>
                  <a:latin typeface="Consolas" panose="020B0609020204030204" pitchFamily="49" charset="0"/>
                </a:rPr>
                <a:t>.</a:t>
              </a:r>
              <a:r>
                <a:rPr lang="en-US" altLang="zh-TW" sz="1400" dirty="0" err="1">
                  <a:solidFill>
                    <a:srgbClr val="403F53"/>
                  </a:solidFill>
                  <a:latin typeface="Consolas" panose="020B0609020204030204" pitchFamily="49" charset="0"/>
                </a:rPr>
                <a:t>load_tflite</a:t>
              </a:r>
              <a:r>
                <a:rPr lang="en-US" altLang="zh-TW" sz="1400" dirty="0">
                  <a:solidFill>
                    <a:srgbClr val="994CC3"/>
                  </a:solidFill>
                  <a:latin typeface="Consolas" panose="020B0609020204030204" pitchFamily="49" charset="0"/>
                </a:rPr>
                <a:t>(</a:t>
              </a:r>
              <a:r>
                <a:rPr lang="en-US" altLang="zh-TW" sz="1400" dirty="0">
                  <a:solidFill>
                    <a:srgbClr val="4876D6"/>
                  </a:solidFill>
                  <a:latin typeface="Consolas" panose="020B0609020204030204" pitchFamily="49" charset="0"/>
                </a:rPr>
                <a:t>"./weight/yolov4-tiny-relu-int8_edgetpu.tflite"</a:t>
              </a:r>
              <a:r>
                <a:rPr lang="en-US" altLang="zh-TW" sz="1400" dirty="0">
                  <a:solidFill>
                    <a:srgbClr val="994CC3"/>
                  </a:solidFill>
                  <a:latin typeface="Consolas" panose="020B0609020204030204" pitchFamily="49" charset="0"/>
                </a:rPr>
                <a:t>)</a:t>
              </a:r>
              <a:endParaRPr lang="en-US" altLang="zh-TW" sz="1400" dirty="0">
                <a:solidFill>
                  <a:srgbClr val="403F53"/>
                </a:solidFill>
                <a:latin typeface="Consolas" panose="020B0609020204030204" pitchFamily="49" charset="0"/>
              </a:endParaRPr>
            </a:p>
            <a:p>
              <a:r>
                <a:rPr lang="en-US" altLang="zh-TW" sz="1400" dirty="0">
                  <a:solidFill>
                    <a:srgbClr val="403F53"/>
                  </a:solidFill>
                  <a:latin typeface="Consolas" panose="020B0609020204030204" pitchFamily="49" charset="0"/>
                </a:rPr>
                <a:t>~</a:t>
              </a:r>
              <a:br>
                <a:rPr lang="en-US" altLang="zh-TW" sz="1400" dirty="0">
                  <a:solidFill>
                    <a:srgbClr val="403F53"/>
                  </a:solidFill>
                  <a:latin typeface="Consolas" panose="020B0609020204030204" pitchFamily="49" charset="0"/>
                </a:rPr>
              </a:br>
              <a:r>
                <a:rPr lang="en-US" altLang="zh-TW" sz="1400" dirty="0">
                  <a:solidFill>
                    <a:srgbClr val="403F53"/>
                  </a:solidFill>
                  <a:latin typeface="Consolas" panose="020B0609020204030204" pitchFamily="49" charset="0"/>
                </a:rPr>
                <a:t>18	</a:t>
              </a:r>
              <a:r>
                <a:rPr lang="en-US" altLang="zh-TW" sz="1400" dirty="0" err="1">
                  <a:solidFill>
                    <a:srgbClr val="403F53"/>
                  </a:solidFill>
                  <a:latin typeface="Consolas" panose="020B0609020204030204" pitchFamily="49" charset="0"/>
                </a:rPr>
                <a:t>yolo.inference</a:t>
              </a:r>
              <a:r>
                <a:rPr lang="en-US" altLang="zh-TW" sz="1400" dirty="0">
                  <a:solidFill>
                    <a:srgbClr val="994CC3"/>
                  </a:solidFill>
                  <a:latin typeface="Consolas" panose="020B0609020204030204" pitchFamily="49" charset="0"/>
                </a:rPr>
                <a:t>(</a:t>
              </a:r>
            </a:p>
            <a:p>
              <a:r>
                <a:rPr lang="en-US" altLang="zh-TW" sz="1400" dirty="0">
                  <a:solidFill>
                    <a:srgbClr val="403F53"/>
                  </a:solidFill>
                  <a:latin typeface="Consolas" panose="020B0609020204030204" pitchFamily="49" charset="0"/>
                </a:rPr>
                <a:t>19 </a:t>
              </a:r>
              <a:r>
                <a:rPr lang="en-US" altLang="zh-TW" sz="1400" dirty="0">
                  <a:solidFill>
                    <a:srgbClr val="4876D6"/>
                  </a:solidFill>
                  <a:latin typeface="Consolas" panose="020B0609020204030204" pitchFamily="49" charset="0"/>
                </a:rPr>
                <a:t>		"/dev/video1"</a:t>
              </a:r>
              <a:r>
                <a:rPr lang="en-US" altLang="zh-TW" sz="1400" dirty="0">
                  <a:solidFill>
                    <a:srgbClr val="994CC3"/>
                  </a:solidFill>
                  <a:latin typeface="Consolas" panose="020B0609020204030204" pitchFamily="49" charset="0"/>
                </a:rPr>
                <a:t>,</a:t>
              </a:r>
            </a:p>
            <a:p>
              <a:r>
                <a:rPr lang="en-US" altLang="zh-TW" sz="1400" dirty="0">
                  <a:solidFill>
                    <a:srgbClr val="403F53"/>
                  </a:solidFill>
                  <a:latin typeface="Consolas" panose="020B0609020204030204" pitchFamily="49" charset="0"/>
                </a:rPr>
                <a:t>20		</a:t>
              </a:r>
              <a:r>
                <a:rPr lang="en-US" altLang="zh-TW" sz="1400" dirty="0" err="1">
                  <a:solidFill>
                    <a:srgbClr val="403F53"/>
                  </a:solidFill>
                  <a:latin typeface="Consolas" panose="020B0609020204030204" pitchFamily="49" charset="0"/>
                </a:rPr>
                <a:t>is_image</a:t>
              </a:r>
              <a:r>
                <a:rPr lang="en-US" altLang="zh-TW" sz="1400" dirty="0">
                  <a:solidFill>
                    <a:srgbClr val="0C969B"/>
                  </a:solidFill>
                  <a:latin typeface="Consolas" panose="020B0609020204030204" pitchFamily="49" charset="0"/>
                </a:rPr>
                <a:t>=</a:t>
              </a:r>
              <a:r>
                <a:rPr lang="en-US" altLang="zh-TW" sz="1400" dirty="0">
                  <a:solidFill>
                    <a:srgbClr val="BC5454"/>
                  </a:solidFill>
                  <a:latin typeface="Consolas" panose="020B0609020204030204" pitchFamily="49" charset="0"/>
                </a:rPr>
                <a:t>False</a:t>
              </a:r>
              <a:r>
                <a:rPr lang="en-US" altLang="zh-TW" sz="1400" dirty="0">
                  <a:solidFill>
                    <a:srgbClr val="994CC3"/>
                  </a:solidFill>
                  <a:latin typeface="Consolas" panose="020B0609020204030204" pitchFamily="49" charset="0"/>
                </a:rPr>
                <a:t>,</a:t>
              </a:r>
            </a:p>
            <a:p>
              <a:r>
                <a:rPr lang="en-US" altLang="zh-TW" sz="1400" dirty="0">
                  <a:solidFill>
                    <a:srgbClr val="403F53"/>
                  </a:solidFill>
                  <a:latin typeface="Consolas" panose="020B0609020204030204" pitchFamily="49" charset="0"/>
                </a:rPr>
                <a:t>21		</a:t>
              </a:r>
              <a:r>
                <a:rPr lang="en-US" altLang="zh-TW" sz="1400" dirty="0" err="1">
                  <a:solidFill>
                    <a:srgbClr val="403F53"/>
                  </a:solidFill>
                  <a:latin typeface="Consolas" panose="020B0609020204030204" pitchFamily="49" charset="0"/>
                </a:rPr>
                <a:t>cv_apiPreference</a:t>
              </a:r>
              <a:r>
                <a:rPr lang="en-US" altLang="zh-TW" sz="1400" dirty="0">
                  <a:solidFill>
                    <a:srgbClr val="0C969B"/>
                  </a:solidFill>
                  <a:latin typeface="Consolas" panose="020B0609020204030204" pitchFamily="49" charset="0"/>
                </a:rPr>
                <a:t>=</a:t>
              </a:r>
              <a:r>
                <a:rPr lang="en-US" altLang="zh-TW" sz="1400" dirty="0">
                  <a:solidFill>
                    <a:srgbClr val="403F53"/>
                  </a:solidFill>
                  <a:latin typeface="Consolas" panose="020B0609020204030204" pitchFamily="49" charset="0"/>
                </a:rPr>
                <a:t>cv2</a:t>
              </a:r>
              <a:r>
                <a:rPr lang="en-US" altLang="zh-TW" sz="1400" dirty="0">
                  <a:solidFill>
                    <a:srgbClr val="994CC3"/>
                  </a:solidFill>
                  <a:latin typeface="Consolas" panose="020B0609020204030204" pitchFamily="49" charset="0"/>
                </a:rPr>
                <a:t>.</a:t>
              </a:r>
              <a:r>
                <a:rPr lang="en-US" altLang="zh-TW" sz="1400" dirty="0">
                  <a:solidFill>
                    <a:srgbClr val="403F53"/>
                  </a:solidFill>
                  <a:latin typeface="Consolas" panose="020B0609020204030204" pitchFamily="49" charset="0"/>
                </a:rPr>
                <a:t>CAP_V4L2</a:t>
              </a:r>
              <a:r>
                <a:rPr lang="en-US" altLang="zh-TW" sz="1400" dirty="0">
                  <a:solidFill>
                    <a:srgbClr val="994CC3"/>
                  </a:solidFill>
                  <a:latin typeface="Consolas" panose="020B0609020204030204" pitchFamily="49" charset="0"/>
                </a:rPr>
                <a:t>,</a:t>
              </a:r>
            </a:p>
            <a:p>
              <a:r>
                <a:rPr lang="en-US" altLang="zh-TW" sz="1400" dirty="0">
                  <a:solidFill>
                    <a:srgbClr val="403F53"/>
                  </a:solidFill>
                  <a:latin typeface="Consolas" panose="020B0609020204030204" pitchFamily="49" charset="0"/>
                </a:rPr>
                <a:t>22		</a:t>
              </a:r>
              <a:r>
                <a:rPr lang="en-US" altLang="zh-TW" sz="1400" dirty="0" err="1">
                  <a:solidFill>
                    <a:srgbClr val="403F53"/>
                  </a:solidFill>
                  <a:latin typeface="Consolas" panose="020B0609020204030204" pitchFamily="49" charset="0"/>
                </a:rPr>
                <a:t>cv_frame_size</a:t>
              </a:r>
              <a:r>
                <a:rPr lang="en-US" altLang="zh-TW" sz="1400" dirty="0">
                  <a:solidFill>
                    <a:srgbClr val="0C969B"/>
                  </a:solidFill>
                  <a:latin typeface="Consolas" panose="020B0609020204030204" pitchFamily="49" charset="0"/>
                </a:rPr>
                <a:t>=</a:t>
              </a:r>
              <a:r>
                <a:rPr lang="en-US" altLang="zh-TW" sz="1400" dirty="0">
                  <a:solidFill>
                    <a:srgbClr val="994CC3"/>
                  </a:solidFill>
                  <a:latin typeface="Consolas" panose="020B0609020204030204" pitchFamily="49" charset="0"/>
                </a:rPr>
                <a:t>(</a:t>
              </a:r>
              <a:r>
                <a:rPr lang="en-US" altLang="zh-TW" sz="1400" dirty="0">
                  <a:solidFill>
                    <a:srgbClr val="AA0982"/>
                  </a:solidFill>
                  <a:latin typeface="Consolas" panose="020B0609020204030204" pitchFamily="49" charset="0"/>
                </a:rPr>
                <a:t>640</a:t>
              </a:r>
              <a:r>
                <a:rPr lang="en-US" altLang="zh-TW" sz="1400" dirty="0">
                  <a:solidFill>
                    <a:srgbClr val="994CC3"/>
                  </a:solidFill>
                  <a:latin typeface="Consolas" panose="020B0609020204030204" pitchFamily="49" charset="0"/>
                </a:rPr>
                <a:t>,</a:t>
              </a:r>
              <a:r>
                <a:rPr lang="en-US" altLang="zh-TW" sz="1400" dirty="0">
                  <a:solidFill>
                    <a:srgbClr val="403F53"/>
                  </a:solidFill>
                  <a:latin typeface="Consolas" panose="020B0609020204030204" pitchFamily="49" charset="0"/>
                </a:rPr>
                <a:t> </a:t>
              </a:r>
              <a:r>
                <a:rPr lang="en-US" altLang="zh-TW" sz="1400" dirty="0">
                  <a:solidFill>
                    <a:srgbClr val="AA0982"/>
                  </a:solidFill>
                  <a:latin typeface="Consolas" panose="020B0609020204030204" pitchFamily="49" charset="0"/>
                </a:rPr>
                <a:t>480</a:t>
              </a:r>
              <a:r>
                <a:rPr lang="en-US" altLang="zh-TW" sz="1400" dirty="0">
                  <a:solidFill>
                    <a:srgbClr val="994CC3"/>
                  </a:solidFill>
                  <a:latin typeface="Consolas" panose="020B0609020204030204" pitchFamily="49" charset="0"/>
                </a:rPr>
                <a:t>),</a:t>
              </a:r>
              <a:br>
                <a:rPr lang="en-US" altLang="zh-TW" sz="1400" dirty="0">
                  <a:solidFill>
                    <a:srgbClr val="403F53"/>
                  </a:solidFill>
                  <a:latin typeface="Consolas" panose="020B0609020204030204" pitchFamily="49" charset="0"/>
                </a:rPr>
              </a:br>
              <a:r>
                <a:rPr lang="en-US" altLang="zh-TW" sz="1400" dirty="0">
                  <a:solidFill>
                    <a:srgbClr val="403F53"/>
                  </a:solidFill>
                  <a:latin typeface="Consolas" panose="020B0609020204030204" pitchFamily="49" charset="0"/>
                </a:rPr>
                <a:t>23		</a:t>
              </a:r>
              <a:r>
                <a:rPr lang="en-US" altLang="zh-TW" sz="1400" dirty="0" err="1">
                  <a:solidFill>
                    <a:srgbClr val="403F53"/>
                  </a:solidFill>
                  <a:latin typeface="Consolas" panose="020B0609020204030204" pitchFamily="49" charset="0"/>
                </a:rPr>
                <a:t>cv_fourcc</a:t>
              </a:r>
              <a:r>
                <a:rPr lang="en-US" altLang="zh-TW" sz="1400" dirty="0">
                  <a:solidFill>
                    <a:srgbClr val="0C969B"/>
                  </a:solidFill>
                  <a:latin typeface="Consolas" panose="020B0609020204030204" pitchFamily="49" charset="0"/>
                </a:rPr>
                <a:t>=</a:t>
              </a:r>
              <a:r>
                <a:rPr lang="en-US" altLang="zh-TW" sz="1400" dirty="0">
                  <a:solidFill>
                    <a:srgbClr val="4876D6"/>
                  </a:solidFill>
                  <a:latin typeface="Consolas" panose="020B0609020204030204" pitchFamily="49" charset="0"/>
                </a:rPr>
                <a:t>"YUYV"</a:t>
              </a:r>
              <a:br>
                <a:rPr lang="en-US" altLang="zh-TW" sz="1400" dirty="0">
                  <a:solidFill>
                    <a:srgbClr val="403F53"/>
                  </a:solidFill>
                  <a:latin typeface="Consolas" panose="020B0609020204030204" pitchFamily="49" charset="0"/>
                </a:rPr>
              </a:br>
              <a:r>
                <a:rPr lang="en-US" altLang="zh-TW" sz="1400" dirty="0">
                  <a:solidFill>
                    <a:srgbClr val="403F53"/>
                  </a:solidFill>
                  <a:latin typeface="Consolas" panose="020B0609020204030204" pitchFamily="49" charset="0"/>
                </a:rPr>
                <a:t>24	</a:t>
              </a:r>
              <a:r>
                <a:rPr lang="en-US" altLang="zh-TW" sz="1400" dirty="0">
                  <a:solidFill>
                    <a:srgbClr val="994CC3"/>
                  </a:solidFill>
                  <a:latin typeface="Consolas" panose="020B0609020204030204" pitchFamily="49" charset="0"/>
                </a:rPr>
                <a:t>)</a:t>
              </a:r>
              <a:endParaRPr lang="zh-TW" altLang="en-US" sz="1400" dirty="0">
                <a:solidFill>
                  <a:srgbClr val="403F53"/>
                </a:solidFill>
                <a:latin typeface="Consolas" panose="020B0609020204030204" pitchFamily="49" charset="0"/>
              </a:endParaRPr>
            </a:p>
          </p:txBody>
        </p:sp>
      </p:grpSp>
      <p:sp>
        <p:nvSpPr>
          <p:cNvPr id="7" name="矩形 6">
            <a:extLst>
              <a:ext uri="{FF2B5EF4-FFF2-40B4-BE49-F238E27FC236}">
                <a16:creationId xmlns:a16="http://schemas.microsoft.com/office/drawing/2014/main" id="{546E4477-57B3-4D42-B698-2673980E3BF7}"/>
              </a:ext>
            </a:extLst>
          </p:cNvPr>
          <p:cNvSpPr/>
          <p:nvPr/>
        </p:nvSpPr>
        <p:spPr>
          <a:xfrm>
            <a:off x="852904" y="2145312"/>
            <a:ext cx="7823211" cy="1264192"/>
          </a:xfrm>
          <a:prstGeom prst="rect">
            <a:avLst/>
          </a:prstGeom>
          <a:solidFill>
            <a:schemeClr val="tx1">
              <a:lumMod val="75000"/>
              <a:lumOff val="25000"/>
            </a:schemeClr>
          </a:solidFill>
        </p:spPr>
        <p:txBody>
          <a:bodyPr wrap="square">
            <a:spAutoFit/>
          </a:bodyPr>
          <a:lstStyle/>
          <a:p>
            <a:pPr algn="just">
              <a:lnSpc>
                <a:spcPct val="110000"/>
              </a:lnSpc>
              <a:spcAft>
                <a:spcPts val="0"/>
              </a:spcAft>
            </a:pPr>
            <a:r>
              <a:rPr lang="en-US" sz="1400" i="1" kern="100" dirty="0">
                <a:solidFill>
                  <a:srgbClr val="00B050"/>
                </a:solidFill>
                <a:latin typeface="Consolas" panose="020B0609020204030204" pitchFamily="49" charset="0"/>
                <a:ea typeface="標楷體" panose="03000509000000000000" pitchFamily="65" charset="-120"/>
                <a:cs typeface="Times New Roman" panose="02020603050405020304" pitchFamily="18" charset="0"/>
              </a:rPr>
              <a:t># Using tiny-YOLOv4 without edge TPU to detect streaming.</a:t>
            </a:r>
          </a:p>
          <a:p>
            <a:pPr algn="just">
              <a:lnSpc>
                <a:spcPct val="110000"/>
              </a:lnSpc>
              <a:spcAft>
                <a:spcPts val="0"/>
              </a:spcAft>
            </a:pPr>
            <a:r>
              <a:rPr lang="en-US" sz="1400" kern="100" dirty="0">
                <a:solidFill>
                  <a:schemeClr val="bg1"/>
                </a:solidFill>
                <a:latin typeface="Consolas" panose="020B0609020204030204" pitchFamily="49" charset="0"/>
                <a:ea typeface="標楷體" panose="03000509000000000000" pitchFamily="65" charset="-120"/>
                <a:cs typeface="Times New Roman" panose="02020603050405020304" pitchFamily="18" charset="0"/>
              </a:rPr>
              <a:t>$&gt; cd /home/</a:t>
            </a:r>
            <a:r>
              <a:rPr lang="en-US" sz="1400" kern="100" dirty="0" err="1">
                <a:solidFill>
                  <a:schemeClr val="bg1"/>
                </a:solidFill>
                <a:latin typeface="Consolas" panose="020B0609020204030204" pitchFamily="49" charset="0"/>
                <a:ea typeface="標楷體" panose="03000509000000000000" pitchFamily="65" charset="-120"/>
                <a:cs typeface="Times New Roman" panose="02020603050405020304" pitchFamily="18" charset="0"/>
              </a:rPr>
              <a:t>lpslab</a:t>
            </a:r>
            <a:r>
              <a:rPr lang="en-US" sz="1400" kern="100" dirty="0">
                <a:solidFill>
                  <a:schemeClr val="bg1"/>
                </a:solidFill>
                <a:latin typeface="Consolas" panose="020B0609020204030204" pitchFamily="49" charset="0"/>
                <a:ea typeface="標楷體" panose="03000509000000000000" pitchFamily="65" charset="-120"/>
                <a:cs typeface="Times New Roman" panose="02020603050405020304" pitchFamily="18" charset="0"/>
              </a:rPr>
              <a:t>/Desktop/lab1/TPU</a:t>
            </a:r>
            <a:endParaRPr lang="en-US" altLang="zh-TW" sz="1400" kern="100" dirty="0">
              <a:solidFill>
                <a:schemeClr val="bg1"/>
              </a:solidFill>
              <a:latin typeface="Consolas" panose="020B0609020204030204" pitchFamily="49" charset="0"/>
              <a:ea typeface="標楷體" panose="03000509000000000000" pitchFamily="65" charset="-120"/>
              <a:cs typeface="Times New Roman" panose="02020603050405020304" pitchFamily="18" charset="0"/>
            </a:endParaRPr>
          </a:p>
          <a:p>
            <a:pPr algn="just">
              <a:lnSpc>
                <a:spcPct val="110000"/>
              </a:lnSpc>
              <a:spcAft>
                <a:spcPts val="0"/>
              </a:spcAft>
            </a:pPr>
            <a:r>
              <a:rPr lang="en-US" altLang="zh-TW" sz="1400" kern="100" dirty="0">
                <a:solidFill>
                  <a:schemeClr val="bg1"/>
                </a:solidFill>
                <a:latin typeface="Consolas" panose="020B0609020204030204" pitchFamily="49" charset="0"/>
                <a:ea typeface="標楷體" panose="03000509000000000000" pitchFamily="65" charset="-120"/>
                <a:cs typeface="Times New Roman" panose="02020603050405020304" pitchFamily="18" charset="0"/>
              </a:rPr>
              <a:t>$&gt; python3 yolov4_tiny_video_test.py</a:t>
            </a:r>
          </a:p>
          <a:p>
            <a:pPr algn="just">
              <a:lnSpc>
                <a:spcPct val="110000"/>
              </a:lnSpc>
            </a:pPr>
            <a:r>
              <a:rPr lang="en-US" altLang="zh-TW" sz="1400" i="1" kern="100" dirty="0">
                <a:solidFill>
                  <a:srgbClr val="00B050"/>
                </a:solidFill>
                <a:latin typeface="Consolas" panose="020B0609020204030204" pitchFamily="49" charset="0"/>
                <a:ea typeface="標楷體" panose="03000509000000000000" pitchFamily="65" charset="-120"/>
                <a:cs typeface="Times New Roman" panose="02020603050405020304" pitchFamily="18" charset="0"/>
              </a:rPr>
              <a:t># Using tiny-YOLOv4 with edge TPU to detect streaming.</a:t>
            </a:r>
            <a:endParaRPr lang="en-US" altLang="zh-TW" sz="1400" kern="100" dirty="0">
              <a:solidFill>
                <a:schemeClr val="bg1"/>
              </a:solidFill>
              <a:latin typeface="Consolas" panose="020B0609020204030204" pitchFamily="49" charset="0"/>
              <a:ea typeface="標楷體" panose="03000509000000000000" pitchFamily="65" charset="-120"/>
              <a:cs typeface="Times New Roman" panose="02020603050405020304" pitchFamily="18" charset="0"/>
            </a:endParaRPr>
          </a:p>
          <a:p>
            <a:pPr algn="just">
              <a:lnSpc>
                <a:spcPct val="110000"/>
              </a:lnSpc>
              <a:spcAft>
                <a:spcPts val="0"/>
              </a:spcAft>
            </a:pPr>
            <a:r>
              <a:rPr lang="en-US" altLang="zh-TW" sz="1400" kern="100" dirty="0">
                <a:solidFill>
                  <a:schemeClr val="bg1"/>
                </a:solidFill>
                <a:latin typeface="Consolas" panose="020B0609020204030204" pitchFamily="49" charset="0"/>
                <a:ea typeface="標楷體" panose="03000509000000000000" pitchFamily="65" charset="-120"/>
                <a:cs typeface="Times New Roman" panose="02020603050405020304" pitchFamily="18" charset="0"/>
              </a:rPr>
              <a:t>$&gt; python3 edge_yolov4_tiny_video_test.py</a:t>
            </a:r>
          </a:p>
        </p:txBody>
      </p:sp>
    </p:spTree>
    <p:extLst>
      <p:ext uri="{BB962C8B-B14F-4D97-AF65-F5344CB8AC3E}">
        <p14:creationId xmlns:p14="http://schemas.microsoft.com/office/powerpoint/2010/main" val="2535047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D5DD51-33B0-4106-9D04-111C458D2FFF}"/>
              </a:ext>
            </a:extLst>
          </p:cNvPr>
          <p:cNvSpPr>
            <a:spLocks noGrp="1"/>
          </p:cNvSpPr>
          <p:nvPr>
            <p:ph type="title"/>
          </p:nvPr>
        </p:nvSpPr>
        <p:spPr/>
        <p:txBody>
          <a:bodyPr/>
          <a:lstStyle/>
          <a:p>
            <a:r>
              <a:rPr lang="en-US" altLang="zh-TW" dirty="0"/>
              <a:t>Conclusion</a:t>
            </a:r>
            <a:endParaRPr lang="zh-TW" altLang="en-US" dirty="0"/>
          </a:p>
        </p:txBody>
      </p:sp>
      <p:sp>
        <p:nvSpPr>
          <p:cNvPr id="3" name="內容版面配置區 2">
            <a:extLst>
              <a:ext uri="{FF2B5EF4-FFF2-40B4-BE49-F238E27FC236}">
                <a16:creationId xmlns:a16="http://schemas.microsoft.com/office/drawing/2014/main" id="{93C7EB73-94E2-414D-A88A-90A0E0D5AD18}"/>
              </a:ext>
            </a:extLst>
          </p:cNvPr>
          <p:cNvSpPr>
            <a:spLocks noGrp="1"/>
          </p:cNvSpPr>
          <p:nvPr>
            <p:ph idx="1"/>
          </p:nvPr>
        </p:nvSpPr>
        <p:spPr>
          <a:xfrm>
            <a:off x="457200" y="1592796"/>
            <a:ext cx="8229600" cy="4525963"/>
          </a:xfrm>
        </p:spPr>
        <p:txBody>
          <a:bodyPr/>
          <a:lstStyle/>
          <a:p>
            <a:pPr>
              <a:lnSpc>
                <a:spcPct val="150000"/>
              </a:lnSpc>
            </a:pPr>
            <a:r>
              <a:rPr lang="en-US" altLang="zh-TW" sz="2000" b="1" dirty="0"/>
              <a:t>YOLOv4</a:t>
            </a:r>
          </a:p>
          <a:p>
            <a:pPr lvl="1">
              <a:lnSpc>
                <a:spcPct val="150000"/>
              </a:lnSpc>
            </a:pPr>
            <a:r>
              <a:rPr lang="en-US" altLang="zh-TW" sz="2000" dirty="0"/>
              <a:t>An efficient model which achieves high speed and accuracy.</a:t>
            </a:r>
          </a:p>
          <a:p>
            <a:pPr>
              <a:lnSpc>
                <a:spcPct val="150000"/>
              </a:lnSpc>
            </a:pPr>
            <a:r>
              <a:rPr lang="en-US" altLang="zh-TW" sz="2000" b="1" dirty="0"/>
              <a:t>Tiny YOLOv4</a:t>
            </a:r>
          </a:p>
          <a:p>
            <a:pPr lvl="1">
              <a:lnSpc>
                <a:spcPct val="150000"/>
              </a:lnSpc>
            </a:pPr>
            <a:r>
              <a:rPr lang="en-US" altLang="zh-TW" sz="2000" dirty="0"/>
              <a:t>Make the network structure simpler and reduce parameters to make it feasible for mobile and embedded devices.</a:t>
            </a:r>
          </a:p>
          <a:p>
            <a:pPr>
              <a:lnSpc>
                <a:spcPct val="150000"/>
              </a:lnSpc>
            </a:pPr>
            <a:r>
              <a:rPr lang="en-US" altLang="zh-TW" sz="2000" b="1" dirty="0"/>
              <a:t>Edge TPU</a:t>
            </a:r>
          </a:p>
          <a:p>
            <a:pPr lvl="1">
              <a:lnSpc>
                <a:spcPct val="150000"/>
              </a:lnSpc>
            </a:pPr>
            <a:r>
              <a:rPr lang="en-US" altLang="zh-TW" sz="2000" dirty="0"/>
              <a:t>Enable high-speed machine learning inferencing.</a:t>
            </a:r>
          </a:p>
        </p:txBody>
      </p:sp>
      <p:sp>
        <p:nvSpPr>
          <p:cNvPr id="4" name="投影片編號版面配置區 3">
            <a:extLst>
              <a:ext uri="{FF2B5EF4-FFF2-40B4-BE49-F238E27FC236}">
                <a16:creationId xmlns:a16="http://schemas.microsoft.com/office/drawing/2014/main" id="{F98A170E-B879-4DC5-A2C5-A96673F2BD74}"/>
              </a:ext>
            </a:extLst>
          </p:cNvPr>
          <p:cNvSpPr>
            <a:spLocks noGrp="1"/>
          </p:cNvSpPr>
          <p:nvPr>
            <p:ph type="sldNum" sz="quarter" idx="12"/>
          </p:nvPr>
        </p:nvSpPr>
        <p:spPr/>
        <p:txBody>
          <a:bodyPr/>
          <a:lstStyle/>
          <a:p>
            <a:fld id="{73DA0BB7-265A-403C-9275-D587AB510EDC}" type="slidenum">
              <a:rPr lang="zh-TW" altLang="en-US" smtClean="0"/>
              <a:t>44</a:t>
            </a:fld>
            <a:endParaRPr lang="zh-TW" altLang="en-US"/>
          </a:p>
        </p:txBody>
      </p:sp>
    </p:spTree>
    <p:extLst>
      <p:ext uri="{BB962C8B-B14F-4D97-AF65-F5344CB8AC3E}">
        <p14:creationId xmlns:p14="http://schemas.microsoft.com/office/powerpoint/2010/main" val="583825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AB34D5-EC36-42B6-85A1-F37C41B11E7C}"/>
              </a:ext>
            </a:extLst>
          </p:cNvPr>
          <p:cNvSpPr>
            <a:spLocks noGrp="1"/>
          </p:cNvSpPr>
          <p:nvPr>
            <p:ph type="title"/>
          </p:nvPr>
        </p:nvSpPr>
        <p:spPr/>
        <p:txBody>
          <a:bodyPr/>
          <a:lstStyle/>
          <a:p>
            <a:r>
              <a:rPr lang="en-US" altLang="zh-TW" sz="4000" dirty="0"/>
              <a:t>CSPDarknet53</a:t>
            </a:r>
            <a:endParaRPr lang="zh-TW" altLang="en-US" dirty="0"/>
          </a:p>
        </p:txBody>
      </p:sp>
      <p:sp>
        <p:nvSpPr>
          <p:cNvPr id="3" name="內容版面配置區 2">
            <a:extLst>
              <a:ext uri="{FF2B5EF4-FFF2-40B4-BE49-F238E27FC236}">
                <a16:creationId xmlns:a16="http://schemas.microsoft.com/office/drawing/2014/main" id="{E78FA62C-CDB0-4249-ADC8-3437F23D98F8}"/>
              </a:ext>
            </a:extLst>
          </p:cNvPr>
          <p:cNvSpPr>
            <a:spLocks noGrp="1"/>
          </p:cNvSpPr>
          <p:nvPr>
            <p:ph idx="1"/>
          </p:nvPr>
        </p:nvSpPr>
        <p:spPr/>
        <p:txBody>
          <a:bodyPr/>
          <a:lstStyle/>
          <a:p>
            <a:r>
              <a:rPr lang="en-US" altLang="zh-TW" sz="2000" dirty="0"/>
              <a:t>Cross Stage Partial Network</a:t>
            </a:r>
            <a:r>
              <a:rPr lang="zh-TW" altLang="en-US" sz="2000" dirty="0"/>
              <a:t> </a:t>
            </a:r>
            <a:r>
              <a:rPr lang="en-US" altLang="zh-TW" sz="2000" dirty="0"/>
              <a:t>(</a:t>
            </a:r>
            <a:r>
              <a:rPr lang="en-US" altLang="zh-TW" sz="2000" dirty="0" err="1"/>
              <a:t>CSPNet</a:t>
            </a:r>
            <a:r>
              <a:rPr lang="en-US" altLang="zh-TW" sz="2000" dirty="0"/>
              <a:t>)</a:t>
            </a:r>
          </a:p>
          <a:p>
            <a:pPr lvl="1"/>
            <a:r>
              <a:rPr lang="zh-TW" altLang="en-US" sz="2000" dirty="0"/>
              <a:t>從網絡結構設計的角度來解決以往工作在推理過程中需要很大計算量的問題。</a:t>
            </a:r>
          </a:p>
          <a:p>
            <a:pPr lvl="1"/>
            <a:r>
              <a:rPr lang="zh-TW" altLang="en-US" sz="2000" dirty="0"/>
              <a:t>作者認爲推理計算過高的問題是由於網絡優化中的梯度信息重複導致的。</a:t>
            </a:r>
            <a:endParaRPr lang="en-US" altLang="zh-TW" sz="2000" dirty="0"/>
          </a:p>
          <a:p>
            <a:pPr lvl="1"/>
            <a:r>
              <a:rPr lang="en-US" altLang="zh-TW" sz="2000" dirty="0" err="1"/>
              <a:t>CSPNet</a:t>
            </a:r>
            <a:r>
              <a:rPr lang="zh-TW" altLang="en-US" sz="2000" dirty="0"/>
              <a:t>通過將梯度的變化從頭到尾地集成到特徵圖中，在減少了計算量的同時可以保證準確率。</a:t>
            </a:r>
            <a:r>
              <a:rPr lang="en-US" altLang="zh-TW" sz="2000" dirty="0" err="1"/>
              <a:t>CSPNet</a:t>
            </a:r>
            <a:r>
              <a:rPr lang="zh-TW" altLang="en-US" sz="2000" dirty="0"/>
              <a:t>是一種處理的思想，可以和</a:t>
            </a:r>
            <a:r>
              <a:rPr lang="en-US" altLang="zh-TW" sz="2000" dirty="0" err="1"/>
              <a:t>ResNet</a:t>
            </a:r>
            <a:r>
              <a:rPr lang="zh-TW" altLang="en-US" sz="2000" dirty="0"/>
              <a:t>、</a:t>
            </a:r>
            <a:r>
              <a:rPr lang="en-US" altLang="zh-TW" sz="2000" dirty="0" err="1"/>
              <a:t>ResNeXt</a:t>
            </a:r>
            <a:r>
              <a:rPr lang="zh-TW" altLang="en-US" sz="2000" dirty="0"/>
              <a:t>和</a:t>
            </a:r>
            <a:r>
              <a:rPr lang="en-US" altLang="zh-TW" sz="2000" dirty="0" err="1"/>
              <a:t>DenseNet</a:t>
            </a:r>
            <a:r>
              <a:rPr lang="zh-TW" altLang="en-US" sz="2000" dirty="0"/>
              <a:t>結合。</a:t>
            </a:r>
            <a:endParaRPr lang="en-US" altLang="zh-TW" sz="2000" dirty="0"/>
          </a:p>
          <a:p>
            <a:pPr lvl="1"/>
            <a:endParaRPr lang="en-US" altLang="zh-TW" sz="2000" dirty="0"/>
          </a:p>
          <a:p>
            <a:r>
              <a:rPr lang="en-US" altLang="zh-TW" sz="2000" b="1" dirty="0"/>
              <a:t>Cross Stage Partial (CSP)</a:t>
            </a:r>
          </a:p>
          <a:p>
            <a:pPr lvl="1">
              <a:spcBef>
                <a:spcPts val="1200"/>
              </a:spcBef>
            </a:pPr>
            <a:r>
              <a:rPr lang="en-US" altLang="zh-TW" sz="2000" b="1" dirty="0">
                <a:ea typeface="標楷體" panose="03000509000000000000" pitchFamily="65" charset="-120"/>
              </a:rPr>
              <a:t>Strengthening the learning ability of a CNN.</a:t>
            </a:r>
          </a:p>
          <a:p>
            <a:pPr lvl="1">
              <a:spcBef>
                <a:spcPts val="1200"/>
              </a:spcBef>
            </a:pPr>
            <a:r>
              <a:rPr lang="en-US" altLang="zh-TW" sz="2000" b="1" dirty="0">
                <a:ea typeface="標楷體" panose="03000509000000000000" pitchFamily="65" charset="-120"/>
              </a:rPr>
              <a:t>Removing the computational bottlenecks.</a:t>
            </a:r>
          </a:p>
          <a:p>
            <a:pPr lvl="1">
              <a:spcBef>
                <a:spcPts val="1200"/>
              </a:spcBef>
            </a:pPr>
            <a:r>
              <a:rPr lang="en-US" altLang="zh-TW" sz="2000" b="1" dirty="0">
                <a:ea typeface="標楷體" panose="03000509000000000000" pitchFamily="65" charset="-120"/>
              </a:rPr>
              <a:t>Reducing the memory costs.</a:t>
            </a:r>
            <a:endParaRPr lang="zh-TW" altLang="en-US" sz="2000" b="1" dirty="0"/>
          </a:p>
        </p:txBody>
      </p:sp>
      <p:sp>
        <p:nvSpPr>
          <p:cNvPr id="4" name="投影片編號版面配置區 3">
            <a:extLst>
              <a:ext uri="{FF2B5EF4-FFF2-40B4-BE49-F238E27FC236}">
                <a16:creationId xmlns:a16="http://schemas.microsoft.com/office/drawing/2014/main" id="{45119407-2114-4CD6-A4AE-D065A6653B2F}"/>
              </a:ext>
            </a:extLst>
          </p:cNvPr>
          <p:cNvSpPr>
            <a:spLocks noGrp="1"/>
          </p:cNvSpPr>
          <p:nvPr>
            <p:ph type="sldNum" sz="quarter" idx="12"/>
          </p:nvPr>
        </p:nvSpPr>
        <p:spPr/>
        <p:txBody>
          <a:bodyPr/>
          <a:lstStyle/>
          <a:p>
            <a:fld id="{73DA0BB7-265A-403C-9275-D587AB510EDC}" type="slidenum">
              <a:rPr lang="zh-TW" altLang="en-US" smtClean="0"/>
              <a:t>5</a:t>
            </a:fld>
            <a:endParaRPr lang="zh-TW" altLang="en-US"/>
          </a:p>
        </p:txBody>
      </p:sp>
    </p:spTree>
    <p:extLst>
      <p:ext uri="{BB962C8B-B14F-4D97-AF65-F5344CB8AC3E}">
        <p14:creationId xmlns:p14="http://schemas.microsoft.com/office/powerpoint/2010/main" val="2095096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AB34D5-EC36-42B6-85A1-F37C41B11E7C}"/>
              </a:ext>
            </a:extLst>
          </p:cNvPr>
          <p:cNvSpPr>
            <a:spLocks noGrp="1"/>
          </p:cNvSpPr>
          <p:nvPr>
            <p:ph type="title"/>
          </p:nvPr>
        </p:nvSpPr>
        <p:spPr>
          <a:xfrm>
            <a:off x="1476375" y="274638"/>
            <a:ext cx="3383657" cy="1143000"/>
          </a:xfrm>
        </p:spPr>
        <p:txBody>
          <a:bodyPr/>
          <a:lstStyle/>
          <a:p>
            <a:r>
              <a:rPr lang="en-US" altLang="zh-TW" sz="4000" dirty="0"/>
              <a:t>CSPDarknet53</a:t>
            </a:r>
            <a:endParaRPr lang="zh-TW" altLang="en-US" dirty="0"/>
          </a:p>
        </p:txBody>
      </p:sp>
      <p:sp>
        <p:nvSpPr>
          <p:cNvPr id="3" name="內容版面配置區 2">
            <a:extLst>
              <a:ext uri="{FF2B5EF4-FFF2-40B4-BE49-F238E27FC236}">
                <a16:creationId xmlns:a16="http://schemas.microsoft.com/office/drawing/2014/main" id="{E78FA62C-CDB0-4249-ADC8-3437F23D98F8}"/>
              </a:ext>
            </a:extLst>
          </p:cNvPr>
          <p:cNvSpPr>
            <a:spLocks noGrp="1"/>
          </p:cNvSpPr>
          <p:nvPr>
            <p:ph idx="1"/>
          </p:nvPr>
        </p:nvSpPr>
        <p:spPr>
          <a:xfrm>
            <a:off x="457200" y="1600201"/>
            <a:ext cx="8291264" cy="3809020"/>
          </a:xfrm>
        </p:spPr>
        <p:txBody>
          <a:bodyPr/>
          <a:lstStyle/>
          <a:p>
            <a:r>
              <a:rPr lang="en-US" altLang="zh-TW" sz="2000" dirty="0"/>
              <a:t>Residual</a:t>
            </a:r>
            <a:r>
              <a:rPr lang="zh-TW" altLang="en-US" sz="2000" dirty="0"/>
              <a:t> </a:t>
            </a:r>
            <a:r>
              <a:rPr lang="en-US" altLang="zh-TW" sz="2000" dirty="0"/>
              <a:t>Block</a:t>
            </a:r>
          </a:p>
          <a:p>
            <a:pPr lvl="1"/>
            <a:r>
              <a:rPr lang="zh-TW" altLang="en-US" sz="2000" dirty="0"/>
              <a:t>有一個</a:t>
            </a:r>
            <a:r>
              <a:rPr lang="zh-TW" altLang="en-US" sz="2000" b="1" dirty="0"/>
              <a:t>捷徑連結</a:t>
            </a:r>
            <a:r>
              <a:rPr lang="zh-TW" altLang="en-US" sz="2000" dirty="0"/>
              <a:t>。這個捷徑連結會跳過一層線性轉換和非線性輸出，直接成為上兩層中 </a:t>
            </a:r>
            <a:r>
              <a:rPr lang="en-US" altLang="zh-TW" sz="2000" dirty="0"/>
              <a:t>activation function </a:t>
            </a:r>
            <a:r>
              <a:rPr lang="zh-TW" altLang="en-US" sz="2000" dirty="0"/>
              <a:t>的輸入，因為這個捷徑連結，對來源層的輸出，提供了一個等同於 </a:t>
            </a:r>
            <a:r>
              <a:rPr lang="en-US" altLang="zh-TW" sz="2000" b="1" dirty="0"/>
              <a:t>identity transform </a:t>
            </a:r>
            <a:r>
              <a:rPr lang="zh-TW" altLang="en-US" sz="2000" dirty="0"/>
              <a:t>或作</a:t>
            </a:r>
            <a:r>
              <a:rPr lang="zh-TW" altLang="en-US" sz="2000" b="1" dirty="0"/>
              <a:t>直接拷貝</a:t>
            </a:r>
            <a:r>
              <a:rPr lang="zh-TW" altLang="en-US" sz="2000" dirty="0"/>
              <a:t>的連結到非相鄰的目標層，減少了一層的轉換，所以又被稱為 </a:t>
            </a:r>
            <a:r>
              <a:rPr lang="en-US" altLang="zh-TW" sz="2000" b="1" dirty="0">
                <a:solidFill>
                  <a:srgbClr val="FF0000"/>
                </a:solidFill>
              </a:rPr>
              <a:t>skip connection</a:t>
            </a:r>
            <a:r>
              <a:rPr lang="zh-TW" altLang="en-US" sz="2000" dirty="0"/>
              <a:t>。</a:t>
            </a:r>
          </a:p>
        </p:txBody>
      </p:sp>
      <p:sp>
        <p:nvSpPr>
          <p:cNvPr id="4" name="投影片編號版面配置區 3">
            <a:extLst>
              <a:ext uri="{FF2B5EF4-FFF2-40B4-BE49-F238E27FC236}">
                <a16:creationId xmlns:a16="http://schemas.microsoft.com/office/drawing/2014/main" id="{45119407-2114-4CD6-A4AE-D065A6653B2F}"/>
              </a:ext>
            </a:extLst>
          </p:cNvPr>
          <p:cNvSpPr>
            <a:spLocks noGrp="1"/>
          </p:cNvSpPr>
          <p:nvPr>
            <p:ph type="sldNum" sz="quarter" idx="12"/>
          </p:nvPr>
        </p:nvSpPr>
        <p:spPr/>
        <p:txBody>
          <a:bodyPr/>
          <a:lstStyle/>
          <a:p>
            <a:fld id="{73DA0BB7-265A-403C-9275-D587AB510EDC}" type="slidenum">
              <a:rPr lang="zh-TW" altLang="en-US" smtClean="0"/>
              <a:t>6</a:t>
            </a:fld>
            <a:endParaRPr lang="zh-TW" altLang="en-US"/>
          </a:p>
        </p:txBody>
      </p:sp>
      <p:pic>
        <p:nvPicPr>
          <p:cNvPr id="14" name="圖片 13">
            <a:extLst>
              <a:ext uri="{FF2B5EF4-FFF2-40B4-BE49-F238E27FC236}">
                <a16:creationId xmlns:a16="http://schemas.microsoft.com/office/drawing/2014/main" id="{AD5C40A9-3F04-4055-B641-208A59771B16}"/>
              </a:ext>
            </a:extLst>
          </p:cNvPr>
          <p:cNvPicPr>
            <a:picLocks noChangeAspect="1"/>
          </p:cNvPicPr>
          <p:nvPr/>
        </p:nvPicPr>
        <p:blipFill>
          <a:blip r:embed="rId3"/>
          <a:stretch>
            <a:fillRect/>
          </a:stretch>
        </p:blipFill>
        <p:spPr>
          <a:xfrm>
            <a:off x="2663728" y="3272112"/>
            <a:ext cx="5288454" cy="3008341"/>
          </a:xfrm>
          <a:prstGeom prst="rect">
            <a:avLst/>
          </a:prstGeom>
        </p:spPr>
      </p:pic>
      <p:pic>
        <p:nvPicPr>
          <p:cNvPr id="21" name="圖片 20">
            <a:extLst>
              <a:ext uri="{FF2B5EF4-FFF2-40B4-BE49-F238E27FC236}">
                <a16:creationId xmlns:a16="http://schemas.microsoft.com/office/drawing/2014/main" id="{F99267B1-F3DA-4597-B1D9-5539BC14B5CD}"/>
              </a:ext>
            </a:extLst>
          </p:cNvPr>
          <p:cNvPicPr>
            <a:picLocks noChangeAspect="1"/>
          </p:cNvPicPr>
          <p:nvPr/>
        </p:nvPicPr>
        <p:blipFill rotWithShape="1">
          <a:blip r:embed="rId4"/>
          <a:srcRect t="1" r="10668" b="7618"/>
          <a:stretch/>
        </p:blipFill>
        <p:spPr>
          <a:xfrm>
            <a:off x="461963" y="6108465"/>
            <a:ext cx="3761074" cy="360040"/>
          </a:xfrm>
          <a:prstGeom prst="rect">
            <a:avLst/>
          </a:prstGeom>
        </p:spPr>
      </p:pic>
      <p:sp>
        <p:nvSpPr>
          <p:cNvPr id="5" name="矩形 4">
            <a:extLst>
              <a:ext uri="{FF2B5EF4-FFF2-40B4-BE49-F238E27FC236}">
                <a16:creationId xmlns:a16="http://schemas.microsoft.com/office/drawing/2014/main" id="{C5A88E57-CDA6-4DC4-88E1-561A2025D834}"/>
              </a:ext>
            </a:extLst>
          </p:cNvPr>
          <p:cNvSpPr/>
          <p:nvPr/>
        </p:nvSpPr>
        <p:spPr>
          <a:xfrm>
            <a:off x="4425615" y="6272481"/>
            <a:ext cx="1107996" cy="369332"/>
          </a:xfrm>
          <a:prstGeom prst="rect">
            <a:avLst/>
          </a:prstGeom>
        </p:spPr>
        <p:txBody>
          <a:bodyPr wrap="none">
            <a:spAutoFit/>
          </a:bodyPr>
          <a:lstStyle/>
          <a:p>
            <a:r>
              <a:rPr lang="zh-TW" altLang="en-US" b="1" dirty="0"/>
              <a:t>捷徑連結</a:t>
            </a:r>
            <a:endParaRPr lang="zh-TW" altLang="en-US" dirty="0"/>
          </a:p>
        </p:txBody>
      </p:sp>
    </p:spTree>
    <p:extLst>
      <p:ext uri="{BB962C8B-B14F-4D97-AF65-F5344CB8AC3E}">
        <p14:creationId xmlns:p14="http://schemas.microsoft.com/office/powerpoint/2010/main" val="3854040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D211A2-ECDE-489A-BBE2-D4B033555030}"/>
              </a:ext>
            </a:extLst>
          </p:cNvPr>
          <p:cNvSpPr>
            <a:spLocks noGrp="1"/>
          </p:cNvSpPr>
          <p:nvPr>
            <p:ph type="title"/>
          </p:nvPr>
        </p:nvSpPr>
        <p:spPr/>
        <p:txBody>
          <a:bodyPr/>
          <a:lstStyle/>
          <a:p>
            <a:r>
              <a:rPr lang="en-US" altLang="zh-TW" dirty="0"/>
              <a:t>Residual Blocks</a:t>
            </a:r>
            <a:endParaRPr lang="zh-TW" altLang="en-US" dirty="0"/>
          </a:p>
        </p:txBody>
      </p:sp>
      <p:sp>
        <p:nvSpPr>
          <p:cNvPr id="3" name="內容版面配置區 2">
            <a:extLst>
              <a:ext uri="{FF2B5EF4-FFF2-40B4-BE49-F238E27FC236}">
                <a16:creationId xmlns:a16="http://schemas.microsoft.com/office/drawing/2014/main" id="{1428E399-C5E6-446F-8754-98CBBB69CD4C}"/>
              </a:ext>
            </a:extLst>
          </p:cNvPr>
          <p:cNvSpPr>
            <a:spLocks noGrp="1"/>
          </p:cNvSpPr>
          <p:nvPr>
            <p:ph idx="1"/>
          </p:nvPr>
        </p:nvSpPr>
        <p:spPr>
          <a:xfrm>
            <a:off x="215516" y="1672431"/>
            <a:ext cx="8363272" cy="4525963"/>
          </a:xfrm>
        </p:spPr>
        <p:txBody>
          <a:bodyPr/>
          <a:lstStyle/>
          <a:p>
            <a:r>
              <a:rPr lang="zh-TW" altLang="en-US" sz="2000" dirty="0"/>
              <a:t>可以發現擁有 </a:t>
            </a:r>
            <a:r>
              <a:rPr lang="en-US" altLang="zh-TW" sz="2000" dirty="0"/>
              <a:t>Residual Blocks </a:t>
            </a:r>
            <a:r>
              <a:rPr lang="zh-TW" altLang="en-US" sz="2000" dirty="0"/>
              <a:t>的 </a:t>
            </a:r>
            <a:r>
              <a:rPr lang="en-US" altLang="zh-TW" sz="2000" dirty="0"/>
              <a:t>Residual Network </a:t>
            </a:r>
            <a:r>
              <a:rPr lang="zh-TW" altLang="en-US" sz="2000" dirty="0"/>
              <a:t>在 </a:t>
            </a:r>
            <a:r>
              <a:rPr lang="en-US" altLang="zh-TW" sz="2000" dirty="0"/>
              <a:t>training error </a:t>
            </a:r>
            <a:r>
              <a:rPr lang="zh-TW" altLang="en-US" sz="2000" dirty="0"/>
              <a:t>的表現會逐漸降低 </a:t>
            </a:r>
            <a:r>
              <a:rPr lang="en-US" altLang="zh-TW" sz="2000" dirty="0"/>
              <a:t>training error </a:t>
            </a:r>
            <a:r>
              <a:rPr lang="zh-TW" altLang="en-US" sz="2000" dirty="0"/>
              <a:t>（下圖右）而沒有如 </a:t>
            </a:r>
            <a:r>
              <a:rPr lang="en-US" altLang="zh-TW" sz="2000" dirty="0"/>
              <a:t>plain network </a:t>
            </a:r>
            <a:r>
              <a:rPr lang="zh-TW" altLang="en-US" sz="2000" dirty="0"/>
              <a:t>的 </a:t>
            </a:r>
            <a:r>
              <a:rPr lang="en-US" altLang="zh-TW" sz="2000" dirty="0"/>
              <a:t>training degradation </a:t>
            </a:r>
            <a:r>
              <a:rPr lang="zh-TW" altLang="en-US" sz="2000" dirty="0"/>
              <a:t>問題（下圖左，略呈拋物線的曲線，標註為 </a:t>
            </a:r>
            <a:r>
              <a:rPr lang="en-US" altLang="zh-TW" sz="2000" dirty="0"/>
              <a:t>reality</a:t>
            </a:r>
            <a:r>
              <a:rPr lang="zh-TW" altLang="en-US" sz="2000" dirty="0"/>
              <a:t>）。</a:t>
            </a:r>
          </a:p>
        </p:txBody>
      </p:sp>
      <p:sp>
        <p:nvSpPr>
          <p:cNvPr id="4" name="投影片編號版面配置區 3">
            <a:extLst>
              <a:ext uri="{FF2B5EF4-FFF2-40B4-BE49-F238E27FC236}">
                <a16:creationId xmlns:a16="http://schemas.microsoft.com/office/drawing/2014/main" id="{5C2DFB4E-0F5B-4054-B1E8-0327E8C83A8D}"/>
              </a:ext>
            </a:extLst>
          </p:cNvPr>
          <p:cNvSpPr>
            <a:spLocks noGrp="1"/>
          </p:cNvSpPr>
          <p:nvPr>
            <p:ph type="sldNum" sz="quarter" idx="12"/>
          </p:nvPr>
        </p:nvSpPr>
        <p:spPr/>
        <p:txBody>
          <a:bodyPr/>
          <a:lstStyle/>
          <a:p>
            <a:fld id="{73DA0BB7-265A-403C-9275-D587AB510EDC}" type="slidenum">
              <a:rPr lang="zh-TW" altLang="en-US" smtClean="0"/>
              <a:t>7</a:t>
            </a:fld>
            <a:endParaRPr lang="zh-TW" altLang="en-US"/>
          </a:p>
        </p:txBody>
      </p:sp>
      <p:pic>
        <p:nvPicPr>
          <p:cNvPr id="2050" name="Picture 2" descr="https://docs.google.com/drawings/d/e/2PACX-1vTzP6g8ZT7pcjbysifewegWl699eJ35rKreahdAluPRNfyP8vdBvco7eE_diRpBtaeFwBvFBxx3fAmp/pub?w=920&amp;h=520">
            <a:extLst>
              <a:ext uri="{FF2B5EF4-FFF2-40B4-BE49-F238E27FC236}">
                <a16:creationId xmlns:a16="http://schemas.microsoft.com/office/drawing/2014/main" id="{15A5DD54-5C50-47E0-B107-D563674F7C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020" y="2728995"/>
            <a:ext cx="6901780" cy="3893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939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內容版面配置區 2">
            <a:extLst>
              <a:ext uri="{FF2B5EF4-FFF2-40B4-BE49-F238E27FC236}">
                <a16:creationId xmlns:a16="http://schemas.microsoft.com/office/drawing/2014/main" id="{413DA846-9BBD-454E-B87A-E73C78AFB4BB}"/>
              </a:ext>
            </a:extLst>
          </p:cNvPr>
          <p:cNvSpPr>
            <a:spLocks noGrp="1"/>
          </p:cNvSpPr>
          <p:nvPr>
            <p:ph idx="1"/>
          </p:nvPr>
        </p:nvSpPr>
        <p:spPr>
          <a:xfrm>
            <a:off x="457200" y="1600200"/>
            <a:ext cx="8229600" cy="4525963"/>
          </a:xfrm>
        </p:spPr>
        <p:txBody>
          <a:bodyPr/>
          <a:lstStyle/>
          <a:p>
            <a:r>
              <a:rPr lang="en-US" altLang="zh-TW" sz="2000" dirty="0">
                <a:ea typeface="標楷體" panose="03000509000000000000" pitchFamily="65" charset="-120"/>
              </a:rPr>
              <a:t>Owing to the smoothness of </a:t>
            </a:r>
            <a:r>
              <a:rPr lang="en-US" altLang="zh-TW" sz="2000" b="1" dirty="0">
                <a:solidFill>
                  <a:srgbClr val="FF0000"/>
                </a:solidFill>
                <a:ea typeface="標楷體" panose="03000509000000000000" pitchFamily="65" charset="-120"/>
              </a:rPr>
              <a:t>Mish</a:t>
            </a:r>
            <a:r>
              <a:rPr lang="en-US" altLang="zh-TW" sz="2000" dirty="0">
                <a:ea typeface="標楷體" panose="03000509000000000000" pitchFamily="65" charset="-120"/>
              </a:rPr>
              <a:t>, it provides better generalization and effective optimization to improve the quality of the results.</a:t>
            </a:r>
            <a:endParaRPr lang="zh-TW" altLang="en-US" sz="2800" dirty="0">
              <a:ea typeface="標楷體" panose="03000509000000000000" pitchFamily="65" charset="-120"/>
            </a:endParaRPr>
          </a:p>
        </p:txBody>
      </p:sp>
      <p:sp>
        <p:nvSpPr>
          <p:cNvPr id="2" name="標題 1">
            <a:extLst>
              <a:ext uri="{FF2B5EF4-FFF2-40B4-BE49-F238E27FC236}">
                <a16:creationId xmlns:a16="http://schemas.microsoft.com/office/drawing/2014/main" id="{DCA81ADD-3821-4D15-B0BD-1D803AE85D44}"/>
              </a:ext>
            </a:extLst>
          </p:cNvPr>
          <p:cNvSpPr>
            <a:spLocks noGrp="1"/>
          </p:cNvSpPr>
          <p:nvPr>
            <p:ph type="title"/>
          </p:nvPr>
        </p:nvSpPr>
        <p:spPr/>
        <p:txBody>
          <a:bodyPr/>
          <a:lstStyle/>
          <a:p>
            <a:r>
              <a:rPr lang="en-US" altLang="zh-TW" dirty="0"/>
              <a:t>Activation Function</a:t>
            </a:r>
            <a:endParaRPr lang="zh-TW" altLang="en-US" dirty="0"/>
          </a:p>
        </p:txBody>
      </p:sp>
      <p:sp>
        <p:nvSpPr>
          <p:cNvPr id="4" name="投影片編號版面配置區 3">
            <a:extLst>
              <a:ext uri="{FF2B5EF4-FFF2-40B4-BE49-F238E27FC236}">
                <a16:creationId xmlns:a16="http://schemas.microsoft.com/office/drawing/2014/main" id="{CEE4FE52-D2E1-4C5F-BEB7-AC51234EA5AC}"/>
              </a:ext>
            </a:extLst>
          </p:cNvPr>
          <p:cNvSpPr>
            <a:spLocks noGrp="1"/>
          </p:cNvSpPr>
          <p:nvPr>
            <p:ph type="sldNum" sz="quarter" idx="12"/>
          </p:nvPr>
        </p:nvSpPr>
        <p:spPr/>
        <p:txBody>
          <a:bodyPr/>
          <a:lstStyle/>
          <a:p>
            <a:fld id="{73DA0BB7-265A-403C-9275-D587AB510EDC}" type="slidenum">
              <a:rPr lang="zh-TW" altLang="en-US" smtClean="0"/>
              <a:t>8</a:t>
            </a:fld>
            <a:endParaRPr lang="zh-TW" altLang="en-US"/>
          </a:p>
        </p:txBody>
      </p:sp>
      <p:grpSp>
        <p:nvGrpSpPr>
          <p:cNvPr id="80" name="群組 79">
            <a:extLst>
              <a:ext uri="{FF2B5EF4-FFF2-40B4-BE49-F238E27FC236}">
                <a16:creationId xmlns:a16="http://schemas.microsoft.com/office/drawing/2014/main" id="{384C57CE-9CE8-4D9A-A4F7-87145CE594CA}"/>
              </a:ext>
            </a:extLst>
          </p:cNvPr>
          <p:cNvGrpSpPr/>
          <p:nvPr/>
        </p:nvGrpSpPr>
        <p:grpSpPr>
          <a:xfrm>
            <a:off x="899592" y="2492897"/>
            <a:ext cx="7560840" cy="3525255"/>
            <a:chOff x="731091" y="1867612"/>
            <a:chExt cx="7806898" cy="3639979"/>
          </a:xfrm>
        </p:grpSpPr>
        <p:sp>
          <p:nvSpPr>
            <p:cNvPr id="84" name="矩形: 圓角 83">
              <a:extLst>
                <a:ext uri="{FF2B5EF4-FFF2-40B4-BE49-F238E27FC236}">
                  <a16:creationId xmlns:a16="http://schemas.microsoft.com/office/drawing/2014/main" id="{ACFE4F63-3546-41D8-BAC2-D229DD94A907}"/>
                </a:ext>
              </a:extLst>
            </p:cNvPr>
            <p:cNvSpPr/>
            <p:nvPr/>
          </p:nvSpPr>
          <p:spPr>
            <a:xfrm>
              <a:off x="731091" y="1867612"/>
              <a:ext cx="7806898" cy="3639979"/>
            </a:xfrm>
            <a:prstGeom prst="roundRect">
              <a:avLst>
                <a:gd name="adj" fmla="val 7537"/>
              </a:avLst>
            </a:prstGeom>
            <a:solidFill>
              <a:schemeClr val="bg1"/>
            </a:solid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2" name="圖片 21">
              <a:extLst>
                <a:ext uri="{FF2B5EF4-FFF2-40B4-BE49-F238E27FC236}">
                  <a16:creationId xmlns:a16="http://schemas.microsoft.com/office/drawing/2014/main" id="{F6767488-C289-4E5A-A91D-71A9A803143E}"/>
                </a:ext>
              </a:extLst>
            </p:cNvPr>
            <p:cNvPicPr>
              <a:picLocks noChangeAspect="1"/>
            </p:cNvPicPr>
            <p:nvPr/>
          </p:nvPicPr>
          <p:blipFill>
            <a:blip r:embed="rId3"/>
            <a:stretch>
              <a:fillRect/>
            </a:stretch>
          </p:blipFill>
          <p:spPr>
            <a:xfrm>
              <a:off x="985547" y="2562070"/>
              <a:ext cx="3502805" cy="2709718"/>
            </a:xfrm>
            <a:prstGeom prst="rect">
              <a:avLst/>
            </a:prstGeom>
          </p:spPr>
        </p:pic>
        <p:pic>
          <p:nvPicPr>
            <p:cNvPr id="61" name="圖片 60">
              <a:extLst>
                <a:ext uri="{FF2B5EF4-FFF2-40B4-BE49-F238E27FC236}">
                  <a16:creationId xmlns:a16="http://schemas.microsoft.com/office/drawing/2014/main" id="{95DDC087-6EA3-4ACE-915F-43A38152ECBF}"/>
                </a:ext>
              </a:extLst>
            </p:cNvPr>
            <p:cNvPicPr>
              <a:picLocks noChangeAspect="1"/>
            </p:cNvPicPr>
            <p:nvPr/>
          </p:nvPicPr>
          <p:blipFill>
            <a:blip r:embed="rId4"/>
            <a:stretch>
              <a:fillRect/>
            </a:stretch>
          </p:blipFill>
          <p:spPr>
            <a:xfrm>
              <a:off x="4817531" y="2562070"/>
              <a:ext cx="3502805" cy="2704633"/>
            </a:xfrm>
            <a:prstGeom prst="rect">
              <a:avLst/>
            </a:prstGeom>
          </p:spPr>
        </p:pic>
      </p:grpSp>
      <p:sp>
        <p:nvSpPr>
          <p:cNvPr id="81" name="文字方塊 80">
            <a:extLst>
              <a:ext uri="{FF2B5EF4-FFF2-40B4-BE49-F238E27FC236}">
                <a16:creationId xmlns:a16="http://schemas.microsoft.com/office/drawing/2014/main" id="{E44E1F1B-C3B5-4DC7-B49D-E7723CDF866C}"/>
              </a:ext>
            </a:extLst>
          </p:cNvPr>
          <p:cNvSpPr txBox="1"/>
          <p:nvPr/>
        </p:nvSpPr>
        <p:spPr>
          <a:xfrm>
            <a:off x="1849728" y="6182615"/>
            <a:ext cx="2304256" cy="400110"/>
          </a:xfrm>
          <a:prstGeom prst="rect">
            <a:avLst/>
          </a:prstGeom>
          <a:noFill/>
        </p:spPr>
        <p:txBody>
          <a:bodyPr wrap="square" rtlCol="0">
            <a:spAutoFit/>
          </a:bodyPr>
          <a:lstStyle/>
          <a:p>
            <a:pPr algn="ctr"/>
            <a:r>
              <a:rPr lang="en-US" altLang="zh-TW" sz="2000" b="1" dirty="0">
                <a:latin typeface="Times New Roman" panose="02020603050405020304" pitchFamily="18" charset="0"/>
                <a:cs typeface="Times New Roman" panose="02020603050405020304" pitchFamily="18" charset="0"/>
              </a:rPr>
              <a:t>(a) Mish</a:t>
            </a:r>
            <a:r>
              <a:rPr lang="zh-TW" altLang="en-US" sz="2000" b="1" dirty="0">
                <a:latin typeface="Times New Roman" panose="02020603050405020304" pitchFamily="18" charset="0"/>
                <a:cs typeface="Times New Roman" panose="02020603050405020304" pitchFamily="18" charset="0"/>
              </a:rPr>
              <a:t> </a:t>
            </a:r>
            <a:r>
              <a:rPr lang="en-US" altLang="zh-TW" sz="2000" b="1" dirty="0">
                <a:latin typeface="Times New Roman" panose="02020603050405020304" pitchFamily="18" charset="0"/>
                <a:cs typeface="Times New Roman" panose="02020603050405020304" pitchFamily="18" charset="0"/>
              </a:rPr>
              <a:t>function</a:t>
            </a:r>
            <a:endParaRPr lang="zh-TW" altLang="en-US" sz="2000" b="1" dirty="0">
              <a:latin typeface="Times New Roman" panose="02020603050405020304" pitchFamily="18" charset="0"/>
              <a:cs typeface="Times New Roman" panose="02020603050405020304" pitchFamily="18" charset="0"/>
            </a:endParaRPr>
          </a:p>
        </p:txBody>
      </p:sp>
      <p:sp>
        <p:nvSpPr>
          <p:cNvPr id="82" name="矩形 81">
            <a:extLst>
              <a:ext uri="{FF2B5EF4-FFF2-40B4-BE49-F238E27FC236}">
                <a16:creationId xmlns:a16="http://schemas.microsoft.com/office/drawing/2014/main" id="{A38928F2-B60B-4848-B056-3D1743BBE86E}"/>
              </a:ext>
            </a:extLst>
          </p:cNvPr>
          <p:cNvSpPr/>
          <p:nvPr/>
        </p:nvSpPr>
        <p:spPr>
          <a:xfrm>
            <a:off x="5530487" y="6124702"/>
            <a:ext cx="1967206" cy="400110"/>
          </a:xfrm>
          <a:prstGeom prst="rect">
            <a:avLst/>
          </a:prstGeom>
        </p:spPr>
        <p:txBody>
          <a:bodyPr wrap="none">
            <a:spAutoFit/>
          </a:bodyPr>
          <a:lstStyle/>
          <a:p>
            <a:pPr algn="ctr"/>
            <a:r>
              <a:rPr lang="en-US" altLang="zh-TW" sz="2000" b="1" dirty="0">
                <a:latin typeface="Times New Roman" panose="02020603050405020304" pitchFamily="18" charset="0"/>
                <a:cs typeface="Times New Roman" panose="02020603050405020304" pitchFamily="18" charset="0"/>
              </a:rPr>
              <a:t>(b) Leaky </a:t>
            </a:r>
            <a:r>
              <a:rPr lang="en-US" altLang="zh-TW" sz="2000" b="1" dirty="0" err="1">
                <a:latin typeface="Times New Roman" panose="02020603050405020304" pitchFamily="18" charset="0"/>
                <a:cs typeface="Times New Roman" panose="02020603050405020304" pitchFamily="18" charset="0"/>
              </a:rPr>
              <a:t>ReLU</a:t>
            </a:r>
            <a:endParaRPr lang="zh-TW" altLang="en-US" sz="2000" b="1" dirty="0"/>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9A8D076B-6EFA-4749-9884-2B67924338A6}"/>
                  </a:ext>
                </a:extLst>
              </p:cNvPr>
              <p:cNvSpPr txBox="1"/>
              <p:nvPr/>
            </p:nvSpPr>
            <p:spPr>
              <a:xfrm>
                <a:off x="1316564" y="2801238"/>
                <a:ext cx="3164523" cy="3077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TW" sz="2000" b="0" i="1" smtClean="0">
                          <a:latin typeface="Cambria Math" panose="02040503050406030204" pitchFamily="18" charset="0"/>
                        </a:rPr>
                        <m:t>𝑓</m:t>
                      </m:r>
                      <m:d>
                        <m:dPr>
                          <m:ctrlPr>
                            <a:rPr lang="en-US" altLang="zh-TW" sz="2000" i="1" smtClean="0">
                              <a:latin typeface="Cambria Math" panose="02040503050406030204" pitchFamily="18" charset="0"/>
                            </a:rPr>
                          </m:ctrlPr>
                        </m:dPr>
                        <m:e>
                          <m:r>
                            <a:rPr lang="en-US" altLang="zh-TW" sz="2000" b="0" i="1" smtClean="0">
                              <a:latin typeface="Cambria Math" panose="02040503050406030204" pitchFamily="18" charset="0"/>
                            </a:rPr>
                            <m:t>𝑥</m:t>
                          </m:r>
                        </m:e>
                      </m:d>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𝑥</m:t>
                      </m:r>
                      <m:func>
                        <m:funcPr>
                          <m:ctrlPr>
                            <a:rPr lang="en-US" altLang="zh-TW" sz="2000" i="1" smtClean="0">
                              <a:latin typeface="Cambria Math" panose="02040503050406030204" pitchFamily="18" charset="0"/>
                            </a:rPr>
                          </m:ctrlPr>
                        </m:funcPr>
                        <m:fName>
                          <m:r>
                            <a:rPr lang="en-US" altLang="zh-TW" sz="2000" b="0" i="1" smtClean="0">
                              <a:latin typeface="Cambria Math" panose="02040503050406030204" pitchFamily="18" charset="0"/>
                            </a:rPr>
                            <m:t>𝑡𝑎𝑛h</m:t>
                          </m:r>
                        </m:fName>
                        <m:e>
                          <m:d>
                            <m:dPr>
                              <m:ctrlPr>
                                <a:rPr lang="en-US" altLang="zh-TW" sz="2000" i="1" smtClean="0">
                                  <a:latin typeface="Cambria Math" panose="02040503050406030204" pitchFamily="18" charset="0"/>
                                </a:rPr>
                              </m:ctrlPr>
                            </m:dPr>
                            <m:e>
                              <m:r>
                                <a:rPr lang="en-US" altLang="zh-TW" sz="2000" b="0" i="1" smtClean="0">
                                  <a:latin typeface="Cambria Math" panose="02040503050406030204" pitchFamily="18" charset="0"/>
                                </a:rPr>
                                <m:t>𝑠𝑜𝑓𝑡𝑝𝑙𝑢𝑠</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𝑥</m:t>
                              </m:r>
                              <m:r>
                                <a:rPr lang="en-US" altLang="zh-TW" sz="2000" b="0" i="1" smtClean="0">
                                  <a:latin typeface="Cambria Math" panose="02040503050406030204" pitchFamily="18" charset="0"/>
                                </a:rPr>
                                <m:t>)</m:t>
                              </m:r>
                            </m:e>
                          </m:d>
                        </m:e>
                      </m:func>
                    </m:oMath>
                  </m:oMathPara>
                </a14:m>
                <a:endParaRPr lang="zh-TW" altLang="en-US" dirty="0"/>
              </a:p>
            </p:txBody>
          </p:sp>
        </mc:Choice>
        <mc:Fallback xmlns="">
          <p:sp>
            <p:nvSpPr>
              <p:cNvPr id="11" name="文字方塊 10">
                <a:extLst>
                  <a:ext uri="{FF2B5EF4-FFF2-40B4-BE49-F238E27FC236}">
                    <a16:creationId xmlns:a16="http://schemas.microsoft.com/office/drawing/2014/main" id="{9A8D076B-6EFA-4749-9884-2B67924338A6}"/>
                  </a:ext>
                </a:extLst>
              </p:cNvPr>
              <p:cNvSpPr txBox="1">
                <a:spLocks noRot="1" noChangeAspect="1" noMove="1" noResize="1" noEditPoints="1" noAdjustHandles="1" noChangeArrowheads="1" noChangeShapeType="1" noTextEdit="1"/>
              </p:cNvSpPr>
              <p:nvPr/>
            </p:nvSpPr>
            <p:spPr>
              <a:xfrm>
                <a:off x="1316564" y="2801238"/>
                <a:ext cx="3164523" cy="307777"/>
              </a:xfrm>
              <a:prstGeom prst="rect">
                <a:avLst/>
              </a:prstGeom>
              <a:blipFill>
                <a:blip r:embed="rId5"/>
                <a:stretch>
                  <a:fillRect l="-3854" t="-4000" b="-36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673B64BD-92F8-4707-8719-8ED5E229175E}"/>
                  </a:ext>
                </a:extLst>
              </p:cNvPr>
              <p:cNvSpPr txBox="1"/>
              <p:nvPr/>
            </p:nvSpPr>
            <p:spPr>
              <a:xfrm>
                <a:off x="5530487" y="2692586"/>
                <a:ext cx="2131170" cy="52508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TW" sz="2000" b="0" i="1" smtClean="0">
                          <a:latin typeface="Cambria Math" panose="02040503050406030204" pitchFamily="18" charset="0"/>
                        </a:rPr>
                        <m:t>𝑓</m:t>
                      </m:r>
                      <m:d>
                        <m:dPr>
                          <m:ctrlPr>
                            <a:rPr lang="en-US" altLang="zh-TW" sz="2000" i="1" smtClean="0">
                              <a:latin typeface="Cambria Math" panose="02040503050406030204" pitchFamily="18" charset="0"/>
                            </a:rPr>
                          </m:ctrlPr>
                        </m:dPr>
                        <m:e>
                          <m:r>
                            <a:rPr lang="en-US" altLang="zh-TW" sz="2000" b="0" i="1" smtClean="0">
                              <a:latin typeface="Cambria Math" panose="02040503050406030204" pitchFamily="18" charset="0"/>
                            </a:rPr>
                            <m:t>𝑥</m:t>
                          </m:r>
                        </m:e>
                      </m:d>
                      <m:r>
                        <a:rPr lang="en-US" altLang="zh-TW" sz="2000" b="0" i="1" smtClean="0">
                          <a:latin typeface="Cambria Math" panose="02040503050406030204" pitchFamily="18" charset="0"/>
                        </a:rPr>
                        <m:t>=</m:t>
                      </m:r>
                      <m:r>
                        <m:rPr>
                          <m:sty m:val="p"/>
                        </m:rPr>
                        <a:rPr lang="en-US" altLang="zh-TW" sz="2000" b="0" i="0" smtClean="0">
                          <a:latin typeface="Cambria Math" panose="02040503050406030204" pitchFamily="18" charset="0"/>
                        </a:rPr>
                        <m:t>max</m:t>
                      </m:r>
                      <m:r>
                        <a:rPr lang="en-US" altLang="zh-TW" sz="2000" b="0" i="1" smtClean="0">
                          <a:latin typeface="Cambria Math" panose="02040503050406030204" pitchFamily="18" charset="0"/>
                        </a:rPr>
                        <m:t>⁡(</m:t>
                      </m:r>
                      <m:f>
                        <m:fPr>
                          <m:ctrlPr>
                            <a:rPr lang="en-US" altLang="zh-TW" sz="2000" b="0" i="1" smtClean="0">
                              <a:latin typeface="Cambria Math" panose="02040503050406030204" pitchFamily="18" charset="0"/>
                            </a:rPr>
                          </m:ctrlPr>
                        </m:fPr>
                        <m:num>
                          <m:r>
                            <a:rPr lang="en-US" altLang="zh-TW" sz="2000" b="0" i="1" smtClean="0">
                              <a:latin typeface="Cambria Math" panose="02040503050406030204" pitchFamily="18" charset="0"/>
                            </a:rPr>
                            <m:t>𝑥</m:t>
                          </m:r>
                        </m:num>
                        <m:den>
                          <m:r>
                            <a:rPr lang="en-US" altLang="zh-TW" sz="2000" b="0" i="1" smtClean="0">
                              <a:latin typeface="Cambria Math" panose="02040503050406030204" pitchFamily="18" charset="0"/>
                            </a:rPr>
                            <m:t>𝑎</m:t>
                          </m:r>
                        </m:den>
                      </m:f>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𝑥</m:t>
                      </m:r>
                      <m:r>
                        <a:rPr lang="en-US" altLang="zh-TW" sz="2000" b="0" i="1" smtClean="0">
                          <a:latin typeface="Cambria Math" panose="02040503050406030204" pitchFamily="18" charset="0"/>
                        </a:rPr>
                        <m:t>)</m:t>
                      </m:r>
                    </m:oMath>
                  </m:oMathPara>
                </a14:m>
                <a:endParaRPr lang="zh-TW" altLang="en-US" sz="1600" dirty="0"/>
              </a:p>
            </p:txBody>
          </p:sp>
        </mc:Choice>
        <mc:Fallback xmlns="">
          <p:sp>
            <p:nvSpPr>
              <p:cNvPr id="12" name="文字方塊 11">
                <a:extLst>
                  <a:ext uri="{FF2B5EF4-FFF2-40B4-BE49-F238E27FC236}">
                    <a16:creationId xmlns:a16="http://schemas.microsoft.com/office/drawing/2014/main" id="{673B64BD-92F8-4707-8719-8ED5E229175E}"/>
                  </a:ext>
                </a:extLst>
              </p:cNvPr>
              <p:cNvSpPr txBox="1">
                <a:spLocks noRot="1" noChangeAspect="1" noMove="1" noResize="1" noEditPoints="1" noAdjustHandles="1" noChangeArrowheads="1" noChangeShapeType="1" noTextEdit="1"/>
              </p:cNvSpPr>
              <p:nvPr/>
            </p:nvSpPr>
            <p:spPr>
              <a:xfrm>
                <a:off x="5530487" y="2692586"/>
                <a:ext cx="2131170" cy="525080"/>
              </a:xfrm>
              <a:prstGeom prst="rect">
                <a:avLst/>
              </a:prstGeom>
              <a:blipFill>
                <a:blip r:embed="rId6"/>
                <a:stretch>
                  <a:fillRect l="-28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05142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矩形: 圓角 214">
            <a:extLst>
              <a:ext uri="{FF2B5EF4-FFF2-40B4-BE49-F238E27FC236}">
                <a16:creationId xmlns:a16="http://schemas.microsoft.com/office/drawing/2014/main" id="{8255715E-9C27-4194-B44F-E38AD11B2E14}"/>
              </a:ext>
            </a:extLst>
          </p:cNvPr>
          <p:cNvSpPr/>
          <p:nvPr/>
        </p:nvSpPr>
        <p:spPr>
          <a:xfrm>
            <a:off x="474752" y="1852746"/>
            <a:ext cx="8212048" cy="4302300"/>
          </a:xfrm>
          <a:prstGeom prst="roundRect">
            <a:avLst>
              <a:gd name="adj" fmla="val 5943"/>
            </a:avLst>
          </a:prstGeom>
          <a:solidFill>
            <a:schemeClr val="bg1"/>
          </a:solidFill>
          <a:ln w="38100">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6" name="圖片 135">
            <a:extLst>
              <a:ext uri="{FF2B5EF4-FFF2-40B4-BE49-F238E27FC236}">
                <a16:creationId xmlns:a16="http://schemas.microsoft.com/office/drawing/2014/main" id="{E3985AD4-B130-4A9E-8EA8-1CAF89818828}"/>
              </a:ext>
            </a:extLst>
          </p:cNvPr>
          <p:cNvPicPr>
            <a:picLocks noChangeAspect="1"/>
          </p:cNvPicPr>
          <p:nvPr/>
        </p:nvPicPr>
        <p:blipFill>
          <a:blip r:embed="rId3"/>
          <a:stretch>
            <a:fillRect/>
          </a:stretch>
        </p:blipFill>
        <p:spPr>
          <a:xfrm>
            <a:off x="4599480" y="1966660"/>
            <a:ext cx="3919090" cy="4074472"/>
          </a:xfrm>
          <a:prstGeom prst="rect">
            <a:avLst/>
          </a:prstGeom>
        </p:spPr>
      </p:pic>
      <p:sp>
        <p:nvSpPr>
          <p:cNvPr id="2" name="標題 1">
            <a:extLst>
              <a:ext uri="{FF2B5EF4-FFF2-40B4-BE49-F238E27FC236}">
                <a16:creationId xmlns:a16="http://schemas.microsoft.com/office/drawing/2014/main" id="{17A7BA65-C463-460B-9697-3731BEEB1E00}"/>
              </a:ext>
            </a:extLst>
          </p:cNvPr>
          <p:cNvSpPr>
            <a:spLocks noGrp="1"/>
          </p:cNvSpPr>
          <p:nvPr>
            <p:ph type="title"/>
          </p:nvPr>
        </p:nvSpPr>
        <p:spPr/>
        <p:txBody>
          <a:bodyPr/>
          <a:lstStyle/>
          <a:p>
            <a:r>
              <a:rPr lang="en-US" altLang="zh-TW" dirty="0"/>
              <a:t>Spatial Pyramid Pooling (SPP)</a:t>
            </a:r>
            <a:endParaRPr lang="zh-TW" altLang="en-US" dirty="0"/>
          </a:p>
        </p:txBody>
      </p:sp>
      <p:sp>
        <p:nvSpPr>
          <p:cNvPr id="4" name="投影片編號版面配置區 3">
            <a:extLst>
              <a:ext uri="{FF2B5EF4-FFF2-40B4-BE49-F238E27FC236}">
                <a16:creationId xmlns:a16="http://schemas.microsoft.com/office/drawing/2014/main" id="{F7F6497C-076E-4B4A-A553-87DDB6B544D3}"/>
              </a:ext>
            </a:extLst>
          </p:cNvPr>
          <p:cNvSpPr>
            <a:spLocks noGrp="1"/>
          </p:cNvSpPr>
          <p:nvPr>
            <p:ph type="sldNum" sz="quarter" idx="12"/>
          </p:nvPr>
        </p:nvSpPr>
        <p:spPr/>
        <p:txBody>
          <a:bodyPr/>
          <a:lstStyle/>
          <a:p>
            <a:fld id="{73DA0BB7-265A-403C-9275-D587AB510EDC}" type="slidenum">
              <a:rPr lang="zh-TW" altLang="en-US" smtClean="0"/>
              <a:t>9</a:t>
            </a:fld>
            <a:endParaRPr lang="zh-TW" altLang="en-US"/>
          </a:p>
        </p:txBody>
      </p:sp>
      <p:sp>
        <p:nvSpPr>
          <p:cNvPr id="41" name="文字方塊 40">
            <a:extLst>
              <a:ext uri="{FF2B5EF4-FFF2-40B4-BE49-F238E27FC236}">
                <a16:creationId xmlns:a16="http://schemas.microsoft.com/office/drawing/2014/main" id="{D41CC036-D8DE-44B7-8A64-384D6C05E2F4}"/>
              </a:ext>
            </a:extLst>
          </p:cNvPr>
          <p:cNvSpPr txBox="1"/>
          <p:nvPr/>
        </p:nvSpPr>
        <p:spPr>
          <a:xfrm>
            <a:off x="875599" y="6259262"/>
            <a:ext cx="2988332" cy="369332"/>
          </a:xfrm>
          <a:prstGeom prst="rect">
            <a:avLst/>
          </a:prstGeom>
          <a:noFill/>
        </p:spPr>
        <p:txBody>
          <a:bodyPr wrap="square" rtlCol="0">
            <a:spAutoFit/>
          </a:bodyPr>
          <a:lstStyle/>
          <a:p>
            <a:r>
              <a:rPr lang="en-US" altLang="zh-TW" b="1" dirty="0">
                <a:latin typeface="Times New Roman" panose="02020603050405020304" pitchFamily="18" charset="0"/>
                <a:cs typeface="Times New Roman" panose="02020603050405020304" pitchFamily="18" charset="0"/>
              </a:rPr>
              <a:t>(a) Spatial Pyramid Pooling</a:t>
            </a:r>
            <a:endParaRPr lang="zh-TW" altLang="en-US" b="1" dirty="0">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FF84F823-49BE-48CA-A8C6-28DE66FF5457}"/>
              </a:ext>
            </a:extLst>
          </p:cNvPr>
          <p:cNvSpPr/>
          <p:nvPr/>
        </p:nvSpPr>
        <p:spPr>
          <a:xfrm>
            <a:off x="4663778" y="6264024"/>
            <a:ext cx="3963586" cy="369332"/>
          </a:xfrm>
          <a:prstGeom prst="rect">
            <a:avLst/>
          </a:prstGeom>
        </p:spPr>
        <p:txBody>
          <a:bodyPr wrap="none">
            <a:spAutoFit/>
          </a:bodyPr>
          <a:lstStyle/>
          <a:p>
            <a:r>
              <a:rPr lang="en-US" altLang="zh-TW" b="1" dirty="0">
                <a:latin typeface="Times New Roman" panose="02020603050405020304" pitchFamily="18" charset="0"/>
                <a:cs typeface="Times New Roman" panose="02020603050405020304" pitchFamily="18" charset="0"/>
              </a:rPr>
              <a:t>(b) Improved Spatial Pyramid Pooling</a:t>
            </a:r>
            <a:endParaRPr lang="zh-TW" altLang="en-US" b="1" dirty="0"/>
          </a:p>
        </p:txBody>
      </p:sp>
      <p:sp>
        <p:nvSpPr>
          <p:cNvPr id="72" name="文字方塊 71">
            <a:extLst>
              <a:ext uri="{FF2B5EF4-FFF2-40B4-BE49-F238E27FC236}">
                <a16:creationId xmlns:a16="http://schemas.microsoft.com/office/drawing/2014/main" id="{55C85045-B7E7-41F0-8634-0E4A9D83BDBB}"/>
              </a:ext>
            </a:extLst>
          </p:cNvPr>
          <p:cNvSpPr txBox="1"/>
          <p:nvPr/>
        </p:nvSpPr>
        <p:spPr>
          <a:xfrm>
            <a:off x="7230581" y="5104413"/>
            <a:ext cx="1498500" cy="369332"/>
          </a:xfrm>
          <a:prstGeom prst="rect">
            <a:avLst/>
          </a:prstGeom>
          <a:noFill/>
        </p:spPr>
        <p:txBody>
          <a:bodyPr wrap="square" rtlCol="0">
            <a:spAutoFit/>
          </a:bodyPr>
          <a:lstStyle/>
          <a:p>
            <a:pPr algn="ctr"/>
            <a:r>
              <a:rPr lang="en-US" altLang="zh-TW" dirty="0">
                <a:latin typeface="Times New Roman" panose="02020603050405020304" pitchFamily="18" charset="0"/>
                <a:ea typeface="UD Digi Kyokasho NP-B" panose="02020700000000000000" pitchFamily="18" charset="-128"/>
                <a:cs typeface="Times New Roman" panose="02020603050405020304" pitchFamily="18" charset="0"/>
              </a:rPr>
              <a:t>Max Pooling</a:t>
            </a:r>
            <a:endParaRPr lang="zh-TW" altLang="en-US" dirty="0">
              <a:latin typeface="Times New Roman" panose="02020603050405020304" pitchFamily="18" charset="0"/>
              <a:ea typeface="UD Digi Kyokasho NP-B" panose="02020700000000000000" pitchFamily="18" charset="-128"/>
              <a:cs typeface="Times New Roman" panose="02020603050405020304" pitchFamily="18" charset="0"/>
            </a:endParaRPr>
          </a:p>
        </p:txBody>
      </p:sp>
      <p:sp>
        <p:nvSpPr>
          <p:cNvPr id="73" name="文字方塊 72">
            <a:extLst>
              <a:ext uri="{FF2B5EF4-FFF2-40B4-BE49-F238E27FC236}">
                <a16:creationId xmlns:a16="http://schemas.microsoft.com/office/drawing/2014/main" id="{A99E555D-1199-4518-A579-D8EF8EC4E8DF}"/>
              </a:ext>
            </a:extLst>
          </p:cNvPr>
          <p:cNvSpPr txBox="1"/>
          <p:nvPr/>
        </p:nvSpPr>
        <p:spPr>
          <a:xfrm>
            <a:off x="7128864" y="2971080"/>
            <a:ext cx="1498500" cy="369332"/>
          </a:xfrm>
          <a:prstGeom prst="rect">
            <a:avLst/>
          </a:prstGeom>
          <a:noFill/>
        </p:spPr>
        <p:txBody>
          <a:bodyPr wrap="square" rtlCol="0">
            <a:spAutoFit/>
          </a:bodyPr>
          <a:lstStyle/>
          <a:p>
            <a:pPr algn="ctr"/>
            <a:r>
              <a:rPr lang="en-US" altLang="zh-TW" dirty="0">
                <a:latin typeface="Times New Roman" panose="02020603050405020304" pitchFamily="18" charset="0"/>
                <a:ea typeface="UD Digi Kyokasho NP-B" panose="02020700000000000000" pitchFamily="18" charset="-128"/>
                <a:cs typeface="Times New Roman" panose="02020603050405020304" pitchFamily="18" charset="0"/>
              </a:rPr>
              <a:t>Concatenate</a:t>
            </a:r>
            <a:endParaRPr lang="zh-TW" altLang="en-US" dirty="0">
              <a:latin typeface="Times New Roman" panose="02020603050405020304" pitchFamily="18" charset="0"/>
              <a:ea typeface="UD Digi Kyokasho NP-B" panose="02020700000000000000" pitchFamily="18" charset="-128"/>
              <a:cs typeface="Times New Roman" panose="02020603050405020304" pitchFamily="18" charset="0"/>
            </a:endParaRPr>
          </a:p>
        </p:txBody>
      </p:sp>
      <p:sp>
        <p:nvSpPr>
          <p:cNvPr id="74" name="文字方塊 73">
            <a:extLst>
              <a:ext uri="{FF2B5EF4-FFF2-40B4-BE49-F238E27FC236}">
                <a16:creationId xmlns:a16="http://schemas.microsoft.com/office/drawing/2014/main" id="{FBE82C75-6E4F-492E-AD12-A887E8417475}"/>
              </a:ext>
            </a:extLst>
          </p:cNvPr>
          <p:cNvSpPr txBox="1"/>
          <p:nvPr/>
        </p:nvSpPr>
        <p:spPr>
          <a:xfrm>
            <a:off x="7308304" y="5427173"/>
            <a:ext cx="1210266" cy="523220"/>
          </a:xfrm>
          <a:prstGeom prst="rect">
            <a:avLst/>
          </a:prstGeom>
          <a:noFill/>
        </p:spPr>
        <p:txBody>
          <a:bodyPr wrap="square" rtlCol="0">
            <a:spAutoFit/>
          </a:bodyPr>
          <a:lstStyle/>
          <a:p>
            <a:r>
              <a:rPr lang="en-US" altLang="zh-TW" sz="1400" dirty="0">
                <a:solidFill>
                  <a:schemeClr val="bg1">
                    <a:lumMod val="50000"/>
                  </a:schemeClr>
                </a:solidFill>
                <a:latin typeface="Times New Roman" panose="02020603050405020304" pitchFamily="18" charset="0"/>
                <a:ea typeface="UD Digi Kyokasho NP-B" panose="02020700000000000000" pitchFamily="18" charset="-128"/>
                <a:cs typeface="Times New Roman" panose="02020603050405020304" pitchFamily="18" charset="0"/>
              </a:rPr>
              <a:t>Zero padding</a:t>
            </a:r>
          </a:p>
          <a:p>
            <a:r>
              <a:rPr lang="en-US" altLang="zh-TW" sz="1400" dirty="0">
                <a:solidFill>
                  <a:schemeClr val="bg1">
                    <a:lumMod val="50000"/>
                  </a:schemeClr>
                </a:solidFill>
                <a:latin typeface="Times New Roman" panose="02020603050405020304" pitchFamily="18" charset="0"/>
                <a:cs typeface="Times New Roman" panose="02020603050405020304" pitchFamily="18" charset="0"/>
              </a:rPr>
              <a:t>Stride = 1</a:t>
            </a:r>
            <a:endParaRPr lang="zh-TW" altLang="en-US" sz="1400" dirty="0">
              <a:solidFill>
                <a:schemeClr val="bg1">
                  <a:lumMod val="50000"/>
                </a:schemeClr>
              </a:solidFill>
              <a:latin typeface="Times New Roman" panose="02020603050405020304" pitchFamily="18" charset="0"/>
              <a:ea typeface="UD Digi Kyokasho NP-B" panose="02020700000000000000" pitchFamily="18" charset="-128"/>
              <a:cs typeface="Times New Roman" panose="02020603050405020304" pitchFamily="18" charset="0"/>
            </a:endParaRPr>
          </a:p>
        </p:txBody>
      </p:sp>
      <p:sp>
        <p:nvSpPr>
          <p:cNvPr id="76" name="文字方塊 75">
            <a:extLst>
              <a:ext uri="{FF2B5EF4-FFF2-40B4-BE49-F238E27FC236}">
                <a16:creationId xmlns:a16="http://schemas.microsoft.com/office/drawing/2014/main" id="{DE6FCCD1-3D0A-431C-BF4B-14DE32DC5B12}"/>
              </a:ext>
            </a:extLst>
          </p:cNvPr>
          <p:cNvSpPr txBox="1"/>
          <p:nvPr/>
        </p:nvSpPr>
        <p:spPr>
          <a:xfrm>
            <a:off x="5552453" y="1900313"/>
            <a:ext cx="1681113" cy="369332"/>
          </a:xfrm>
          <a:prstGeom prst="rect">
            <a:avLst/>
          </a:prstGeom>
          <a:noFill/>
        </p:spPr>
        <p:txBody>
          <a:bodyPr wrap="square" rtlCol="0">
            <a:spAutoFit/>
          </a:bodyPr>
          <a:lstStyle/>
          <a:p>
            <a:pPr algn="ctr"/>
            <a:r>
              <a:rPr lang="en-US" altLang="zh-TW" dirty="0">
                <a:latin typeface="Times New Roman" panose="02020603050405020304" pitchFamily="18" charset="0"/>
                <a:ea typeface="UD Digi Kyokasho NP-B" panose="02020700000000000000" pitchFamily="18" charset="-128"/>
                <a:cs typeface="Times New Roman" panose="02020603050405020304" pitchFamily="18" charset="0"/>
              </a:rPr>
              <a:t>Output Feature</a:t>
            </a:r>
            <a:endParaRPr lang="zh-TW" altLang="en-US" dirty="0">
              <a:latin typeface="Times New Roman" panose="02020603050405020304" pitchFamily="18" charset="0"/>
              <a:ea typeface="UD Digi Kyokasho NP-B" panose="02020700000000000000" pitchFamily="18" charset="-128"/>
              <a:cs typeface="Times New Roman" panose="02020603050405020304" pitchFamily="18" charset="0"/>
            </a:endParaRPr>
          </a:p>
        </p:txBody>
      </p:sp>
      <p:sp>
        <p:nvSpPr>
          <p:cNvPr id="135" name="文字方塊 134">
            <a:extLst>
              <a:ext uri="{FF2B5EF4-FFF2-40B4-BE49-F238E27FC236}">
                <a16:creationId xmlns:a16="http://schemas.microsoft.com/office/drawing/2014/main" id="{F97E7737-5C66-43F9-BDA2-A1BA4112BED7}"/>
              </a:ext>
            </a:extLst>
          </p:cNvPr>
          <p:cNvSpPr txBox="1"/>
          <p:nvPr/>
        </p:nvSpPr>
        <p:spPr>
          <a:xfrm>
            <a:off x="4834977" y="5706249"/>
            <a:ext cx="1681113" cy="369332"/>
          </a:xfrm>
          <a:prstGeom prst="rect">
            <a:avLst/>
          </a:prstGeom>
          <a:noFill/>
        </p:spPr>
        <p:txBody>
          <a:bodyPr wrap="square" rtlCol="0">
            <a:spAutoFit/>
          </a:bodyPr>
          <a:lstStyle/>
          <a:p>
            <a:pPr algn="ctr"/>
            <a:r>
              <a:rPr lang="en-US" altLang="zh-TW" dirty="0">
                <a:latin typeface="Times New Roman" panose="02020603050405020304" pitchFamily="18" charset="0"/>
                <a:ea typeface="UD Digi Kyokasho NP-B" panose="02020700000000000000" pitchFamily="18" charset="-128"/>
                <a:cs typeface="Times New Roman" panose="02020603050405020304" pitchFamily="18" charset="0"/>
              </a:rPr>
              <a:t>Input Feature</a:t>
            </a:r>
            <a:endParaRPr lang="zh-TW" altLang="en-US" dirty="0">
              <a:latin typeface="Times New Roman" panose="02020603050405020304" pitchFamily="18" charset="0"/>
              <a:ea typeface="UD Digi Kyokasho NP-B" panose="02020700000000000000" pitchFamily="18" charset="-128"/>
              <a:cs typeface="Times New Roman" panose="02020603050405020304" pitchFamily="18" charset="0"/>
            </a:endParaRPr>
          </a:p>
        </p:txBody>
      </p:sp>
      <p:pic>
        <p:nvPicPr>
          <p:cNvPr id="160" name="圖片 159">
            <a:extLst>
              <a:ext uri="{FF2B5EF4-FFF2-40B4-BE49-F238E27FC236}">
                <a16:creationId xmlns:a16="http://schemas.microsoft.com/office/drawing/2014/main" id="{707ABB7F-EB1D-48F7-BB31-15DFD32A806B}"/>
              </a:ext>
            </a:extLst>
          </p:cNvPr>
          <p:cNvPicPr>
            <a:picLocks noChangeAspect="1"/>
          </p:cNvPicPr>
          <p:nvPr/>
        </p:nvPicPr>
        <p:blipFill>
          <a:blip r:embed="rId4"/>
          <a:stretch>
            <a:fillRect/>
          </a:stretch>
        </p:blipFill>
        <p:spPr>
          <a:xfrm>
            <a:off x="625430" y="2454311"/>
            <a:ext cx="3854115" cy="3210251"/>
          </a:xfrm>
          <a:prstGeom prst="rect">
            <a:avLst/>
          </a:prstGeom>
        </p:spPr>
      </p:pic>
      <p:sp>
        <p:nvSpPr>
          <p:cNvPr id="161" name="文字方塊 160">
            <a:extLst>
              <a:ext uri="{FF2B5EF4-FFF2-40B4-BE49-F238E27FC236}">
                <a16:creationId xmlns:a16="http://schemas.microsoft.com/office/drawing/2014/main" id="{A2929FD1-F2B5-4541-9716-89A8C0CFCF25}"/>
              </a:ext>
            </a:extLst>
          </p:cNvPr>
          <p:cNvSpPr txBox="1"/>
          <p:nvPr/>
        </p:nvSpPr>
        <p:spPr>
          <a:xfrm>
            <a:off x="1711930" y="2084979"/>
            <a:ext cx="1681113" cy="369332"/>
          </a:xfrm>
          <a:prstGeom prst="rect">
            <a:avLst/>
          </a:prstGeom>
          <a:noFill/>
        </p:spPr>
        <p:txBody>
          <a:bodyPr wrap="square" rtlCol="0">
            <a:spAutoFit/>
          </a:bodyPr>
          <a:lstStyle/>
          <a:p>
            <a:pPr algn="ctr"/>
            <a:r>
              <a:rPr lang="en-US" altLang="zh-TW" dirty="0">
                <a:latin typeface="Times New Roman" panose="02020603050405020304" pitchFamily="18" charset="0"/>
                <a:ea typeface="UD Digi Kyokasho NP-B" panose="02020700000000000000" pitchFamily="18" charset="-128"/>
                <a:cs typeface="Times New Roman" panose="02020603050405020304" pitchFamily="18" charset="0"/>
              </a:rPr>
              <a:t>Output Feature</a:t>
            </a:r>
            <a:endParaRPr lang="zh-TW" altLang="en-US" dirty="0">
              <a:latin typeface="Times New Roman" panose="02020603050405020304" pitchFamily="18" charset="0"/>
              <a:ea typeface="UD Digi Kyokasho NP-B" panose="02020700000000000000" pitchFamily="18" charset="-128"/>
              <a:cs typeface="Times New Roman" panose="02020603050405020304" pitchFamily="18" charset="0"/>
            </a:endParaRPr>
          </a:p>
        </p:txBody>
      </p:sp>
      <p:sp>
        <p:nvSpPr>
          <p:cNvPr id="162" name="文字方塊 161">
            <a:extLst>
              <a:ext uri="{FF2B5EF4-FFF2-40B4-BE49-F238E27FC236}">
                <a16:creationId xmlns:a16="http://schemas.microsoft.com/office/drawing/2014/main" id="{CEAF94BF-5215-4D2C-B804-68550030503D}"/>
              </a:ext>
            </a:extLst>
          </p:cNvPr>
          <p:cNvSpPr txBox="1"/>
          <p:nvPr/>
        </p:nvSpPr>
        <p:spPr>
          <a:xfrm>
            <a:off x="1725911" y="5706249"/>
            <a:ext cx="1681113" cy="369332"/>
          </a:xfrm>
          <a:prstGeom prst="rect">
            <a:avLst/>
          </a:prstGeom>
          <a:noFill/>
        </p:spPr>
        <p:txBody>
          <a:bodyPr wrap="square" rtlCol="0">
            <a:spAutoFit/>
          </a:bodyPr>
          <a:lstStyle/>
          <a:p>
            <a:pPr algn="ctr"/>
            <a:r>
              <a:rPr lang="en-US" altLang="zh-TW" dirty="0">
                <a:latin typeface="Times New Roman" panose="02020603050405020304" pitchFamily="18" charset="0"/>
                <a:ea typeface="UD Digi Kyokasho NP-B" panose="02020700000000000000" pitchFamily="18" charset="-128"/>
                <a:cs typeface="Times New Roman" panose="02020603050405020304" pitchFamily="18" charset="0"/>
              </a:rPr>
              <a:t>Input Feature</a:t>
            </a:r>
            <a:endParaRPr lang="zh-TW" altLang="en-US" dirty="0">
              <a:latin typeface="Times New Roman" panose="02020603050405020304" pitchFamily="18" charset="0"/>
              <a:ea typeface="UD Digi Kyokasho NP-B" panose="02020700000000000000" pitchFamily="18" charset="-128"/>
              <a:cs typeface="Times New Roman" panose="02020603050405020304" pitchFamily="18" charset="0"/>
            </a:endParaRPr>
          </a:p>
        </p:txBody>
      </p:sp>
      <p:sp>
        <p:nvSpPr>
          <p:cNvPr id="3" name="矩形 2">
            <a:extLst>
              <a:ext uri="{FF2B5EF4-FFF2-40B4-BE49-F238E27FC236}">
                <a16:creationId xmlns:a16="http://schemas.microsoft.com/office/drawing/2014/main" id="{332205A0-2F54-425F-A13F-2CD84867483E}"/>
              </a:ext>
            </a:extLst>
          </p:cNvPr>
          <p:cNvSpPr/>
          <p:nvPr/>
        </p:nvSpPr>
        <p:spPr>
          <a:xfrm>
            <a:off x="879154" y="1322604"/>
            <a:ext cx="7569247" cy="707886"/>
          </a:xfrm>
          <a:prstGeom prst="rect">
            <a:avLst/>
          </a:prstGeom>
        </p:spPr>
        <p:txBody>
          <a:bodyPr wrap="square">
            <a:spAutoFit/>
          </a:bodyPr>
          <a:lstStyle/>
          <a:p>
            <a:r>
              <a:rPr lang="zh-TW" altLang="en-US" sz="2000" dirty="0">
                <a:solidFill>
                  <a:srgbClr val="FF0000"/>
                </a:solidFill>
              </a:rPr>
              <a:t>是一個處理multi-scale和multi-size靈活的方法，增加CNN的魯棒性，提升分類效果。</a:t>
            </a:r>
          </a:p>
        </p:txBody>
      </p:sp>
    </p:spTree>
    <p:extLst>
      <p:ext uri="{BB962C8B-B14F-4D97-AF65-F5344CB8AC3E}">
        <p14:creationId xmlns:p14="http://schemas.microsoft.com/office/powerpoint/2010/main" val="409984044"/>
      </p:ext>
    </p:extLst>
  </p:cSld>
  <p:clrMapOvr>
    <a:masterClrMapping/>
  </p:clrMapOvr>
</p:sld>
</file>

<file path=ppt/theme/theme1.xml><?xml version="1.0" encoding="utf-8"?>
<a:theme xmlns:a="http://schemas.openxmlformats.org/drawingml/2006/main" name="LPS 投影片範例">
  <a:themeElements>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預設簡報設計">
      <a:majorFont>
        <a:latin typeface="Tw Cen MT"/>
        <a:ea typeface="微軟正黑體"/>
        <a:cs typeface=""/>
      </a:majorFont>
      <a:minorFont>
        <a:latin typeface="Tw Cen MT"/>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訂設計">
  <a:themeElements>
    <a:clrScheme name="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訂設計">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訂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訂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訂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訂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訂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訂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訂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訂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訂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訂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訂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LPS 投影片範例</Template>
  <TotalTime>46948</TotalTime>
  <Words>2771</Words>
  <Application>Microsoft Office PowerPoint</Application>
  <PresentationFormat>如螢幕大小 (4:3)</PresentationFormat>
  <Paragraphs>401</Paragraphs>
  <Slides>44</Slides>
  <Notes>40</Notes>
  <HiddenSlides>0</HiddenSlides>
  <MMClips>0</MMClips>
  <ScaleCrop>false</ScaleCrop>
  <HeadingPairs>
    <vt:vector size="6" baseType="variant">
      <vt:variant>
        <vt:lpstr>使用字型</vt:lpstr>
      </vt:variant>
      <vt:variant>
        <vt:i4>15</vt:i4>
      </vt:variant>
      <vt:variant>
        <vt:lpstr>佈景主題</vt:lpstr>
      </vt:variant>
      <vt:variant>
        <vt:i4>2</vt:i4>
      </vt:variant>
      <vt:variant>
        <vt:lpstr>投影片標題</vt:lpstr>
      </vt:variant>
      <vt:variant>
        <vt:i4>44</vt:i4>
      </vt:variant>
    </vt:vector>
  </HeadingPairs>
  <TitlesOfParts>
    <vt:vector size="61" baseType="lpstr">
      <vt:lpstr>inherit</vt:lpstr>
      <vt:lpstr>UD Digi Kyokasho NP-B</vt:lpstr>
      <vt:lpstr>微軟正黑體</vt:lpstr>
      <vt:lpstr>新細明體</vt:lpstr>
      <vt:lpstr>標楷體</vt:lpstr>
      <vt:lpstr>Arial</vt:lpstr>
      <vt:lpstr>Arial Black</vt:lpstr>
      <vt:lpstr>Bahnschrift</vt:lpstr>
      <vt:lpstr>Calibri</vt:lpstr>
      <vt:lpstr>Cambria Math</vt:lpstr>
      <vt:lpstr>Consolas</vt:lpstr>
      <vt:lpstr>Times New Roman</vt:lpstr>
      <vt:lpstr>Tw Cen MT</vt:lpstr>
      <vt:lpstr>Wingdings</vt:lpstr>
      <vt:lpstr>Wingdings 2</vt:lpstr>
      <vt:lpstr>LPS 投影片範例</vt:lpstr>
      <vt:lpstr>自訂設計</vt:lpstr>
      <vt:lpstr>Object Detection with YOLOv4</vt:lpstr>
      <vt:lpstr>Outline</vt:lpstr>
      <vt:lpstr>Model Architecture</vt:lpstr>
      <vt:lpstr>CSPDarknet53</vt:lpstr>
      <vt:lpstr>CSPDarknet53</vt:lpstr>
      <vt:lpstr>CSPDarknet53</vt:lpstr>
      <vt:lpstr>Residual Blocks</vt:lpstr>
      <vt:lpstr>Activation Function</vt:lpstr>
      <vt:lpstr>Spatial Pyramid Pooling (SPP)</vt:lpstr>
      <vt:lpstr>Path Aggregation Network (PANet)</vt:lpstr>
      <vt:lpstr>How does the YOLO model work?</vt:lpstr>
      <vt:lpstr>How does the YOLO model work?</vt:lpstr>
      <vt:lpstr>Scale Prediction</vt:lpstr>
      <vt:lpstr>Loss Function</vt:lpstr>
      <vt:lpstr>Non-Maximum Suppression (NMS)</vt:lpstr>
      <vt:lpstr>Algorithm</vt:lpstr>
      <vt:lpstr>PowerPoint 簡報</vt:lpstr>
      <vt:lpstr>Non-Maximum Suppression (NMS)</vt:lpstr>
      <vt:lpstr>PowerPoint 簡報</vt:lpstr>
      <vt:lpstr>PowerPoint 簡報</vt:lpstr>
      <vt:lpstr>Raspberry Pi</vt:lpstr>
      <vt:lpstr>Raspberry Pi</vt:lpstr>
      <vt:lpstr>Raspberry Pi</vt:lpstr>
      <vt:lpstr>Raspberry Pi</vt:lpstr>
      <vt:lpstr>YOLOv4 with TensorFlow 2</vt:lpstr>
      <vt:lpstr>YOLOv4 with TensorFlow 2</vt:lpstr>
      <vt:lpstr>YOLOv4 with TensorFlow 2</vt:lpstr>
      <vt:lpstr>YOLOv4 with TensorFlow 2</vt:lpstr>
      <vt:lpstr>YOLOv4 with TensorFlow 2</vt:lpstr>
      <vt:lpstr>PowerPoint 簡報</vt:lpstr>
      <vt:lpstr>Tiny YOLOv4</vt:lpstr>
      <vt:lpstr>Tiny CSPDarknet</vt:lpstr>
      <vt:lpstr>Performance</vt:lpstr>
      <vt:lpstr>PowerPoint 簡報</vt:lpstr>
      <vt:lpstr>PowerPoint 簡報</vt:lpstr>
      <vt:lpstr>Google Coral</vt:lpstr>
      <vt:lpstr>Google Coral</vt:lpstr>
      <vt:lpstr>YOLOv4 on Edge TPU</vt:lpstr>
      <vt:lpstr>YOLOv4 on Edge TPU</vt:lpstr>
      <vt:lpstr>YOLOv4 on Edge TPU</vt:lpstr>
      <vt:lpstr>YOLOv4 on Edge TPU</vt:lpstr>
      <vt:lpstr>Google Coral</vt:lpstr>
      <vt:lpstr>YOLOv4 on Edge TPU</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Tracking</dc:title>
  <dc:creator>yuwen</dc:creator>
  <cp:lastModifiedBy>user</cp:lastModifiedBy>
  <cp:revision>1561</cp:revision>
  <dcterms:created xsi:type="dcterms:W3CDTF">2012-04-10T01:30:38Z</dcterms:created>
  <dcterms:modified xsi:type="dcterms:W3CDTF">2022-08-27T15:29:43Z</dcterms:modified>
</cp:coreProperties>
</file>